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221.xml" ContentType="application/vnd.openxmlformats-officedocument.presentationml.slide+xml"/>
  <Override PartName="/ppt/slides/slide308.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00.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slides/slide284.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Override PartName="/ppt/slides/slide273.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30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78.xml" ContentType="application/vnd.openxmlformats-officedocument.presentationml.slide+xml"/>
  <Override PartName="/ppt/slides/slide289.xml" ContentType="application/vnd.openxmlformats-officedocument.presentationml.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s/slide281.xml" ContentType="application/vnd.openxmlformats-officedocument.presentationml.slide+xml"/>
  <Override PartName="/ppt/slides/slide292.xml" ContentType="application/vnd.openxmlformats-officedocument.presentationml.slide+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s/slide302.xml" ContentType="application/vnd.openxmlformats-officedocument.presentationml.slide+xml"/>
  <Override PartName="/ppt/slides/slide313.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Override PartName="/ppt/slides/slide253.xml" ContentType="application/vnd.openxmlformats-officedocument.presentationml.slide+xml"/>
  <Override PartName="/ppt/slides/slide2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314.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Default Extension="docx" ContentType="application/vnd.openxmlformats-officedocument.wordprocessingml.document"/>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16"/>
  </p:notesMasterIdLst>
  <p:handoutMasterIdLst>
    <p:handoutMasterId r:id="rId317"/>
  </p:handoutMasterIdLst>
  <p:sldIdLst>
    <p:sldId id="345" r:id="rId2"/>
    <p:sldId id="258" r:id="rId3"/>
    <p:sldId id="671" r:id="rId4"/>
    <p:sldId id="259" r:id="rId5"/>
    <p:sldId id="357" r:id="rId6"/>
    <p:sldId id="358" r:id="rId7"/>
    <p:sldId id="359" r:id="rId8"/>
    <p:sldId id="360" r:id="rId9"/>
    <p:sldId id="361" r:id="rId10"/>
    <p:sldId id="362" r:id="rId11"/>
    <p:sldId id="363" r:id="rId12"/>
    <p:sldId id="364" r:id="rId13"/>
    <p:sldId id="365" r:id="rId14"/>
    <p:sldId id="672" r:id="rId15"/>
    <p:sldId id="367" r:id="rId16"/>
    <p:sldId id="368" r:id="rId17"/>
    <p:sldId id="673" r:id="rId18"/>
    <p:sldId id="369" r:id="rId19"/>
    <p:sldId id="370" r:id="rId20"/>
    <p:sldId id="674" r:id="rId21"/>
    <p:sldId id="372" r:id="rId22"/>
    <p:sldId id="373" r:id="rId23"/>
    <p:sldId id="374" r:id="rId24"/>
    <p:sldId id="375" r:id="rId25"/>
    <p:sldId id="379" r:id="rId26"/>
    <p:sldId id="380" r:id="rId27"/>
    <p:sldId id="381" r:id="rId28"/>
    <p:sldId id="678" r:id="rId29"/>
    <p:sldId id="382" r:id="rId30"/>
    <p:sldId id="383" r:id="rId31"/>
    <p:sldId id="675" r:id="rId32"/>
    <p:sldId id="677" r:id="rId33"/>
    <p:sldId id="384" r:id="rId34"/>
    <p:sldId id="385" r:id="rId35"/>
    <p:sldId id="386" r:id="rId36"/>
    <p:sldId id="387" r:id="rId37"/>
    <p:sldId id="388" r:id="rId38"/>
    <p:sldId id="391" r:id="rId39"/>
    <p:sldId id="392" r:id="rId40"/>
    <p:sldId id="393" r:id="rId41"/>
    <p:sldId id="394" r:id="rId42"/>
    <p:sldId id="395" r:id="rId43"/>
    <p:sldId id="396" r:id="rId44"/>
    <p:sldId id="400" r:id="rId45"/>
    <p:sldId id="402" r:id="rId46"/>
    <p:sldId id="399" r:id="rId47"/>
    <p:sldId id="403" r:id="rId48"/>
    <p:sldId id="404" r:id="rId49"/>
    <p:sldId id="405" r:id="rId50"/>
    <p:sldId id="406" r:id="rId51"/>
    <p:sldId id="407" r:id="rId52"/>
    <p:sldId id="408" r:id="rId53"/>
    <p:sldId id="410" r:id="rId54"/>
    <p:sldId id="409" r:id="rId55"/>
    <p:sldId id="412" r:id="rId56"/>
    <p:sldId id="411" r:id="rId57"/>
    <p:sldId id="413" r:id="rId58"/>
    <p:sldId id="414" r:id="rId59"/>
    <p:sldId id="415" r:id="rId60"/>
    <p:sldId id="416" r:id="rId61"/>
    <p:sldId id="417" r:id="rId62"/>
    <p:sldId id="418" r:id="rId63"/>
    <p:sldId id="419" r:id="rId64"/>
    <p:sldId id="420" r:id="rId65"/>
    <p:sldId id="421" r:id="rId66"/>
    <p:sldId id="422" r:id="rId67"/>
    <p:sldId id="423" r:id="rId68"/>
    <p:sldId id="424" r:id="rId69"/>
    <p:sldId id="425" r:id="rId70"/>
    <p:sldId id="426" r:id="rId71"/>
    <p:sldId id="427" r:id="rId72"/>
    <p:sldId id="428" r:id="rId73"/>
    <p:sldId id="429" r:id="rId74"/>
    <p:sldId id="430" r:id="rId75"/>
    <p:sldId id="431" r:id="rId76"/>
    <p:sldId id="432" r:id="rId77"/>
    <p:sldId id="433" r:id="rId78"/>
    <p:sldId id="434" r:id="rId79"/>
    <p:sldId id="435" r:id="rId80"/>
    <p:sldId id="436" r:id="rId81"/>
    <p:sldId id="437" r:id="rId82"/>
    <p:sldId id="438" r:id="rId83"/>
    <p:sldId id="439" r:id="rId84"/>
    <p:sldId id="440" r:id="rId85"/>
    <p:sldId id="441" r:id="rId86"/>
    <p:sldId id="442" r:id="rId87"/>
    <p:sldId id="443" r:id="rId88"/>
    <p:sldId id="444" r:id="rId89"/>
    <p:sldId id="445" r:id="rId90"/>
    <p:sldId id="446" r:id="rId91"/>
    <p:sldId id="447" r:id="rId92"/>
    <p:sldId id="448" r:id="rId93"/>
    <p:sldId id="449" r:id="rId94"/>
    <p:sldId id="450" r:id="rId95"/>
    <p:sldId id="452" r:id="rId96"/>
    <p:sldId id="453" r:id="rId97"/>
    <p:sldId id="451" r:id="rId98"/>
    <p:sldId id="454" r:id="rId99"/>
    <p:sldId id="455" r:id="rId100"/>
    <p:sldId id="456" r:id="rId101"/>
    <p:sldId id="457" r:id="rId102"/>
    <p:sldId id="458" r:id="rId103"/>
    <p:sldId id="459" r:id="rId104"/>
    <p:sldId id="460" r:id="rId105"/>
    <p:sldId id="461" r:id="rId106"/>
    <p:sldId id="462" r:id="rId107"/>
    <p:sldId id="463" r:id="rId108"/>
    <p:sldId id="464" r:id="rId109"/>
    <p:sldId id="465" r:id="rId110"/>
    <p:sldId id="466" r:id="rId111"/>
    <p:sldId id="467" r:id="rId112"/>
    <p:sldId id="468" r:id="rId113"/>
    <p:sldId id="469" r:id="rId114"/>
    <p:sldId id="470" r:id="rId115"/>
    <p:sldId id="471" r:id="rId116"/>
    <p:sldId id="472" r:id="rId117"/>
    <p:sldId id="473" r:id="rId118"/>
    <p:sldId id="474" r:id="rId119"/>
    <p:sldId id="475" r:id="rId120"/>
    <p:sldId id="476" r:id="rId121"/>
    <p:sldId id="477" r:id="rId122"/>
    <p:sldId id="478" r:id="rId123"/>
    <p:sldId id="479" r:id="rId124"/>
    <p:sldId id="480" r:id="rId125"/>
    <p:sldId id="481" r:id="rId126"/>
    <p:sldId id="482" r:id="rId127"/>
    <p:sldId id="483" r:id="rId128"/>
    <p:sldId id="484" r:id="rId129"/>
    <p:sldId id="485" r:id="rId130"/>
    <p:sldId id="486" r:id="rId131"/>
    <p:sldId id="487" r:id="rId132"/>
    <p:sldId id="488" r:id="rId133"/>
    <p:sldId id="489" r:id="rId134"/>
    <p:sldId id="490" r:id="rId135"/>
    <p:sldId id="491" r:id="rId136"/>
    <p:sldId id="492" r:id="rId137"/>
    <p:sldId id="493" r:id="rId138"/>
    <p:sldId id="494" r:id="rId139"/>
    <p:sldId id="495" r:id="rId140"/>
    <p:sldId id="496" r:id="rId141"/>
    <p:sldId id="497" r:id="rId142"/>
    <p:sldId id="498" r:id="rId143"/>
    <p:sldId id="499" r:id="rId144"/>
    <p:sldId id="500" r:id="rId145"/>
    <p:sldId id="501" r:id="rId146"/>
    <p:sldId id="502" r:id="rId147"/>
    <p:sldId id="503" r:id="rId148"/>
    <p:sldId id="504" r:id="rId149"/>
    <p:sldId id="505" r:id="rId150"/>
    <p:sldId id="506" r:id="rId151"/>
    <p:sldId id="507" r:id="rId152"/>
    <p:sldId id="508" r:id="rId153"/>
    <p:sldId id="509" r:id="rId154"/>
    <p:sldId id="510" r:id="rId155"/>
    <p:sldId id="511" r:id="rId156"/>
    <p:sldId id="512" r:id="rId157"/>
    <p:sldId id="513" r:id="rId158"/>
    <p:sldId id="514" r:id="rId159"/>
    <p:sldId id="515" r:id="rId160"/>
    <p:sldId id="516" r:id="rId161"/>
    <p:sldId id="517" r:id="rId162"/>
    <p:sldId id="518" r:id="rId163"/>
    <p:sldId id="519" r:id="rId164"/>
    <p:sldId id="520" r:id="rId165"/>
    <p:sldId id="521" r:id="rId166"/>
    <p:sldId id="522" r:id="rId167"/>
    <p:sldId id="523" r:id="rId168"/>
    <p:sldId id="524" r:id="rId169"/>
    <p:sldId id="525" r:id="rId170"/>
    <p:sldId id="526" r:id="rId171"/>
    <p:sldId id="527" r:id="rId172"/>
    <p:sldId id="528" r:id="rId173"/>
    <p:sldId id="529" r:id="rId174"/>
    <p:sldId id="530" r:id="rId175"/>
    <p:sldId id="531" r:id="rId176"/>
    <p:sldId id="532" r:id="rId177"/>
    <p:sldId id="533" r:id="rId178"/>
    <p:sldId id="534" r:id="rId179"/>
    <p:sldId id="535" r:id="rId180"/>
    <p:sldId id="536" r:id="rId181"/>
    <p:sldId id="537" r:id="rId182"/>
    <p:sldId id="538" r:id="rId183"/>
    <p:sldId id="539" r:id="rId184"/>
    <p:sldId id="540" r:id="rId185"/>
    <p:sldId id="541" r:id="rId186"/>
    <p:sldId id="542" r:id="rId187"/>
    <p:sldId id="543" r:id="rId188"/>
    <p:sldId id="544" r:id="rId189"/>
    <p:sldId id="545" r:id="rId190"/>
    <p:sldId id="546" r:id="rId191"/>
    <p:sldId id="547" r:id="rId192"/>
    <p:sldId id="548" r:id="rId193"/>
    <p:sldId id="549" r:id="rId194"/>
    <p:sldId id="550" r:id="rId195"/>
    <p:sldId id="551" r:id="rId196"/>
    <p:sldId id="552" r:id="rId197"/>
    <p:sldId id="553" r:id="rId198"/>
    <p:sldId id="554" r:id="rId199"/>
    <p:sldId id="555" r:id="rId200"/>
    <p:sldId id="556" r:id="rId201"/>
    <p:sldId id="557" r:id="rId202"/>
    <p:sldId id="558" r:id="rId203"/>
    <p:sldId id="559" r:id="rId204"/>
    <p:sldId id="560" r:id="rId205"/>
    <p:sldId id="561" r:id="rId206"/>
    <p:sldId id="562" r:id="rId207"/>
    <p:sldId id="563" r:id="rId208"/>
    <p:sldId id="564" r:id="rId209"/>
    <p:sldId id="565" r:id="rId210"/>
    <p:sldId id="566" r:id="rId211"/>
    <p:sldId id="567" r:id="rId212"/>
    <p:sldId id="568" r:id="rId213"/>
    <p:sldId id="569" r:id="rId214"/>
    <p:sldId id="570" r:id="rId215"/>
    <p:sldId id="571" r:id="rId216"/>
    <p:sldId id="572" r:id="rId217"/>
    <p:sldId id="573" r:id="rId218"/>
    <p:sldId id="574" r:id="rId219"/>
    <p:sldId id="575" r:id="rId220"/>
    <p:sldId id="576" r:id="rId221"/>
    <p:sldId id="577" r:id="rId222"/>
    <p:sldId id="578" r:id="rId223"/>
    <p:sldId id="579" r:id="rId224"/>
    <p:sldId id="580" r:id="rId225"/>
    <p:sldId id="581" r:id="rId226"/>
    <p:sldId id="582" r:id="rId227"/>
    <p:sldId id="583" r:id="rId228"/>
    <p:sldId id="584" r:id="rId229"/>
    <p:sldId id="585" r:id="rId230"/>
    <p:sldId id="586" r:id="rId231"/>
    <p:sldId id="587" r:id="rId232"/>
    <p:sldId id="588" r:id="rId233"/>
    <p:sldId id="589" r:id="rId234"/>
    <p:sldId id="590" r:id="rId235"/>
    <p:sldId id="591" r:id="rId236"/>
    <p:sldId id="592" r:id="rId237"/>
    <p:sldId id="593" r:id="rId238"/>
    <p:sldId id="594" r:id="rId239"/>
    <p:sldId id="595" r:id="rId240"/>
    <p:sldId id="596" r:id="rId241"/>
    <p:sldId id="597" r:id="rId242"/>
    <p:sldId id="598" r:id="rId243"/>
    <p:sldId id="599" r:id="rId244"/>
    <p:sldId id="600" r:id="rId245"/>
    <p:sldId id="601" r:id="rId246"/>
    <p:sldId id="602" r:id="rId247"/>
    <p:sldId id="603" r:id="rId248"/>
    <p:sldId id="604" r:id="rId249"/>
    <p:sldId id="605" r:id="rId250"/>
    <p:sldId id="606" r:id="rId251"/>
    <p:sldId id="607" r:id="rId252"/>
    <p:sldId id="608" r:id="rId253"/>
    <p:sldId id="609" r:id="rId254"/>
    <p:sldId id="610" r:id="rId255"/>
    <p:sldId id="611" r:id="rId256"/>
    <p:sldId id="612" r:id="rId257"/>
    <p:sldId id="613" r:id="rId258"/>
    <p:sldId id="614" r:id="rId259"/>
    <p:sldId id="615" r:id="rId260"/>
    <p:sldId id="616" r:id="rId261"/>
    <p:sldId id="617" r:id="rId262"/>
    <p:sldId id="618" r:id="rId263"/>
    <p:sldId id="619" r:id="rId264"/>
    <p:sldId id="620" r:id="rId265"/>
    <p:sldId id="621" r:id="rId266"/>
    <p:sldId id="622" r:id="rId267"/>
    <p:sldId id="623" r:id="rId268"/>
    <p:sldId id="624" r:id="rId269"/>
    <p:sldId id="625" r:id="rId270"/>
    <p:sldId id="626" r:id="rId271"/>
    <p:sldId id="627" r:id="rId272"/>
    <p:sldId id="628" r:id="rId273"/>
    <p:sldId id="629" r:id="rId274"/>
    <p:sldId id="630" r:id="rId275"/>
    <p:sldId id="631" r:id="rId276"/>
    <p:sldId id="632" r:id="rId277"/>
    <p:sldId id="633" r:id="rId278"/>
    <p:sldId id="634" r:id="rId279"/>
    <p:sldId id="635" r:id="rId280"/>
    <p:sldId id="636" r:id="rId281"/>
    <p:sldId id="637" r:id="rId282"/>
    <p:sldId id="638" r:id="rId283"/>
    <p:sldId id="639" r:id="rId284"/>
    <p:sldId id="640" r:id="rId285"/>
    <p:sldId id="641" r:id="rId286"/>
    <p:sldId id="642" r:id="rId287"/>
    <p:sldId id="643" r:id="rId288"/>
    <p:sldId id="644" r:id="rId289"/>
    <p:sldId id="645" r:id="rId290"/>
    <p:sldId id="646" r:id="rId291"/>
    <p:sldId id="647" r:id="rId292"/>
    <p:sldId id="648" r:id="rId293"/>
    <p:sldId id="649" r:id="rId294"/>
    <p:sldId id="650" r:id="rId295"/>
    <p:sldId id="652" r:id="rId296"/>
    <p:sldId id="653" r:id="rId297"/>
    <p:sldId id="654" r:id="rId298"/>
    <p:sldId id="655" r:id="rId299"/>
    <p:sldId id="656" r:id="rId300"/>
    <p:sldId id="657" r:id="rId301"/>
    <p:sldId id="658" r:id="rId302"/>
    <p:sldId id="659" r:id="rId303"/>
    <p:sldId id="660" r:id="rId304"/>
    <p:sldId id="661" r:id="rId305"/>
    <p:sldId id="651" r:id="rId306"/>
    <p:sldId id="662" r:id="rId307"/>
    <p:sldId id="663" r:id="rId308"/>
    <p:sldId id="664" r:id="rId309"/>
    <p:sldId id="665" r:id="rId310"/>
    <p:sldId id="666" r:id="rId311"/>
    <p:sldId id="667" r:id="rId312"/>
    <p:sldId id="668" r:id="rId313"/>
    <p:sldId id="669" r:id="rId314"/>
    <p:sldId id="670" r:id="rId315"/>
  </p:sldIdLst>
  <p:sldSz cx="9144000" cy="6858000" type="screen4x3"/>
  <p:notesSz cx="6858000" cy="9199563"/>
  <p:defaultTextStyle>
    <a:defPPr>
      <a:defRPr lang="en-US"/>
    </a:defPPr>
    <a:lvl1pPr algn="l" rtl="0" eaLnBrk="0" fontAlgn="base" hangingPunct="0">
      <a:spcBef>
        <a:spcPct val="0"/>
      </a:spcBef>
      <a:spcAft>
        <a:spcPct val="0"/>
      </a:spcAft>
      <a:defRPr sz="24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6699FF"/>
    <a:srgbClr val="99CCFF"/>
    <a:srgbClr val="CCECFF"/>
    <a:srgbClr val="CC9900"/>
    <a:srgbClr val="808080"/>
    <a:srgbClr val="C0C0C0"/>
    <a:srgbClr val="D9443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autoAdjust="0"/>
  </p:normalViewPr>
  <p:slideViewPr>
    <p:cSldViewPr>
      <p:cViewPr>
        <p:scale>
          <a:sx n="78" d="100"/>
          <a:sy n="78" d="100"/>
        </p:scale>
        <p:origin x="-451" y="-58"/>
      </p:cViewPr>
      <p:guideLst>
        <p:guide orient="horz" pos="936"/>
        <p:guide orient="horz" pos="1230"/>
        <p:guide orient="horz" pos="3438"/>
        <p:guide pos="240"/>
        <p:guide pos="432"/>
        <p:guide pos="3872"/>
        <p:guide pos="5208"/>
        <p:guide pos="64"/>
        <p:guide pos="768"/>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66" d="100"/>
        <a:sy n="66" d="100"/>
      </p:scale>
      <p:origin x="0" y="5070"/>
    </p:cViewPr>
  </p:sorter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slide" Target="slides/slide311.xml"/><Relationship Id="rId31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_rels/viewProps.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2.xml"/><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37219" name="Rectangle 3"/>
          <p:cNvSpPr>
            <a:spLocks noGrp="1" noChangeArrowheads="1"/>
          </p:cNvSpPr>
          <p:nvPr>
            <p:ph type="dt" sz="quarter" idx="1"/>
          </p:nvPr>
        </p:nvSpPr>
        <p:spPr bwMode="auto">
          <a:xfrm>
            <a:off x="388620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37220" name="Rectangle 4"/>
          <p:cNvSpPr>
            <a:spLocks noGrp="1" noChangeArrowheads="1"/>
          </p:cNvSpPr>
          <p:nvPr>
            <p:ph type="ftr" sz="quarter" idx="2"/>
          </p:nvPr>
        </p:nvSpPr>
        <p:spPr bwMode="auto">
          <a:xfrm>
            <a:off x="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37221" name="Rectangle 5"/>
          <p:cNvSpPr>
            <a:spLocks noGrp="1" noChangeArrowheads="1"/>
          </p:cNvSpPr>
          <p:nvPr>
            <p:ph type="sldNum" sz="quarter" idx="3"/>
          </p:nvPr>
        </p:nvSpPr>
        <p:spPr bwMode="auto">
          <a:xfrm>
            <a:off x="388620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AAAFDDC1-5AF5-49A7-A11B-9AF33B596BE4}"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0375"/>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60375"/>
          </a:xfrm>
          <a:prstGeom prst="rect">
            <a:avLst/>
          </a:prstGeom>
        </p:spPr>
        <p:txBody>
          <a:bodyPr vert="horz" lIns="91440" tIns="45720" rIns="91440" bIns="45720" rtlCol="0"/>
          <a:lstStyle>
            <a:lvl1pPr algn="r">
              <a:defRPr sz="1200"/>
            </a:lvl1pPr>
          </a:lstStyle>
          <a:p>
            <a:pPr>
              <a:defRPr/>
            </a:pPr>
            <a:fld id="{29D468BC-6C39-4892-BED5-C5213223D1CC}" type="datetimeFigureOut">
              <a:rPr lang="en-US"/>
              <a:pPr>
                <a:defRPr/>
              </a:pPr>
              <a:t>10/21/2013</a:t>
            </a:fld>
            <a:endParaRPr lang="en-US"/>
          </a:p>
        </p:txBody>
      </p:sp>
      <p:sp>
        <p:nvSpPr>
          <p:cNvPr id="4" name="Slide Image Placeholder 3"/>
          <p:cNvSpPr>
            <a:spLocks noGrp="1" noRot="1" noChangeAspect="1"/>
          </p:cNvSpPr>
          <p:nvPr>
            <p:ph type="sldImg" idx="2"/>
          </p:nvPr>
        </p:nvSpPr>
        <p:spPr>
          <a:xfrm>
            <a:off x="1130300" y="690563"/>
            <a:ext cx="4597400" cy="3449637"/>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70388"/>
            <a:ext cx="5486400" cy="4138612"/>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737600"/>
            <a:ext cx="2971800" cy="460375"/>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737600"/>
            <a:ext cx="2971800" cy="460375"/>
          </a:xfrm>
          <a:prstGeom prst="rect">
            <a:avLst/>
          </a:prstGeom>
        </p:spPr>
        <p:txBody>
          <a:bodyPr vert="horz" lIns="91440" tIns="45720" rIns="91440" bIns="45720" rtlCol="0" anchor="b"/>
          <a:lstStyle>
            <a:lvl1pPr algn="r">
              <a:defRPr sz="1200"/>
            </a:lvl1pPr>
          </a:lstStyle>
          <a:p>
            <a:pPr>
              <a:defRPr/>
            </a:pPr>
            <a:fld id="{161F995D-FC0E-4676-A83A-F8D47085E489}"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51" descr="dc 2007"/>
          <p:cNvPicPr>
            <a:picLocks noChangeAspect="1" noChangeArrowheads="1"/>
          </p:cNvPicPr>
          <p:nvPr userDrawn="1"/>
        </p:nvPicPr>
        <p:blipFill>
          <a:blip r:embed="rId2" cstate="print"/>
          <a:srcRect/>
          <a:stretch>
            <a:fillRect/>
          </a:stretch>
        </p:blipFill>
        <p:spPr bwMode="auto">
          <a:xfrm>
            <a:off x="0" y="0"/>
            <a:ext cx="9144000" cy="6859588"/>
          </a:xfrm>
          <a:prstGeom prst="rect">
            <a:avLst/>
          </a:prstGeom>
          <a:noFill/>
          <a:ln w="9525">
            <a:noFill/>
            <a:miter lim="800000"/>
            <a:headEnd/>
            <a:tailEnd/>
          </a:ln>
        </p:spPr>
      </p:pic>
      <p:sp>
        <p:nvSpPr>
          <p:cNvPr id="92178" name="Rectangle 1042"/>
          <p:cNvSpPr>
            <a:spLocks noGrp="1" noChangeArrowheads="1"/>
          </p:cNvSpPr>
          <p:nvPr>
            <p:ph type="ctrTitle"/>
          </p:nvPr>
        </p:nvSpPr>
        <p:spPr>
          <a:xfrm>
            <a:off x="3581400" y="2514600"/>
            <a:ext cx="5181600" cy="2438400"/>
          </a:xfrm>
        </p:spPr>
        <p:txBody>
          <a:bodyPr anchor="t"/>
          <a:lstStyle>
            <a:lvl1pPr algn="ctr">
              <a:defRPr sz="4400"/>
            </a:lvl1pPr>
          </a:lstStyle>
          <a:p>
            <a:r>
              <a:rPr lang="en-US"/>
              <a:t>Click to edit Master title style</a:t>
            </a:r>
          </a:p>
        </p:txBody>
      </p:sp>
      <p:sp>
        <p:nvSpPr>
          <p:cNvPr id="92179" name="Rectangle 1043"/>
          <p:cNvSpPr>
            <a:spLocks noGrp="1" noChangeArrowheads="1"/>
          </p:cNvSpPr>
          <p:nvPr>
            <p:ph type="subTitle" idx="1"/>
          </p:nvPr>
        </p:nvSpPr>
        <p:spPr>
          <a:xfrm>
            <a:off x="2209800" y="4876800"/>
            <a:ext cx="6553200" cy="1143000"/>
          </a:xfrm>
        </p:spPr>
        <p:txBody>
          <a:bodyPr/>
          <a:lstStyle>
            <a:lvl1pPr marL="0" indent="0">
              <a:defRPr/>
            </a:lvl1pPr>
          </a:lstStyle>
          <a:p>
            <a:r>
              <a:rPr lang="en-US"/>
              <a:t>Click to edit Master subtitle style</a:t>
            </a:r>
          </a:p>
        </p:txBody>
      </p:sp>
      <p:sp>
        <p:nvSpPr>
          <p:cNvPr id="5" name="Rectangle 1044"/>
          <p:cNvSpPr>
            <a:spLocks noGrp="1" noChangeArrowheads="1"/>
          </p:cNvSpPr>
          <p:nvPr>
            <p:ph type="dt" sz="half" idx="10"/>
          </p:nvPr>
        </p:nvSpPr>
        <p:spPr>
          <a:xfrm>
            <a:off x="1981200" y="6248400"/>
            <a:ext cx="1981200" cy="457200"/>
          </a:xfrm>
        </p:spPr>
        <p:txBody>
          <a:bodyPr/>
          <a:lstStyle>
            <a:lvl1pPr>
              <a:defRPr>
                <a:solidFill>
                  <a:srgbClr val="FFFFFF"/>
                </a:solidFill>
              </a:defRPr>
            </a:lvl1pPr>
          </a:lstStyle>
          <a:p>
            <a:pPr>
              <a:defRPr/>
            </a:pPr>
            <a:endParaRPr lang="en-US"/>
          </a:p>
        </p:txBody>
      </p:sp>
      <p:sp>
        <p:nvSpPr>
          <p:cNvPr id="6" name="Rectangle 1045"/>
          <p:cNvSpPr>
            <a:spLocks noGrp="1" noChangeArrowheads="1"/>
          </p:cNvSpPr>
          <p:nvPr>
            <p:ph type="ftr" sz="quarter" idx="11"/>
          </p:nvPr>
        </p:nvSpPr>
        <p:spPr>
          <a:xfrm>
            <a:off x="4114800" y="6248400"/>
            <a:ext cx="2286000" cy="457200"/>
          </a:xfrm>
        </p:spPr>
        <p:txBody>
          <a:bodyPr/>
          <a:lstStyle>
            <a:lvl1pPr>
              <a:defRPr>
                <a:solidFill>
                  <a:srgbClr val="FFFFFF"/>
                </a:solidFill>
              </a:defRPr>
            </a:lvl1pPr>
          </a:lstStyle>
          <a:p>
            <a:pPr>
              <a:defRPr/>
            </a:pPr>
            <a:endParaRPr lang="en-US"/>
          </a:p>
        </p:txBody>
      </p:sp>
      <p:sp>
        <p:nvSpPr>
          <p:cNvPr id="7" name="Rectangle 1046"/>
          <p:cNvSpPr>
            <a:spLocks noGrp="1" noChangeArrowheads="1"/>
          </p:cNvSpPr>
          <p:nvPr>
            <p:ph type="sldNum" sz="quarter" idx="12"/>
          </p:nvPr>
        </p:nvSpPr>
        <p:spPr>
          <a:xfrm>
            <a:off x="6858000" y="6248400"/>
            <a:ext cx="1905000" cy="457200"/>
          </a:xfrm>
        </p:spPr>
        <p:txBody>
          <a:bodyPr/>
          <a:lstStyle>
            <a:lvl1pPr>
              <a:defRPr>
                <a:solidFill>
                  <a:srgbClr val="FFFFFF"/>
                </a:solidFill>
              </a:defRPr>
            </a:lvl1pPr>
          </a:lstStyle>
          <a:p>
            <a:pPr>
              <a:defRPr/>
            </a:pPr>
            <a:fld id="{D5E480F0-931F-4B68-88CE-3CD0A38398B2}" type="slidenum">
              <a:rPr lang="en-US"/>
              <a:pPr>
                <a:defRPr/>
              </a:pPr>
              <a:t>‹#›</a:t>
            </a:fld>
            <a:endParaRPr lang="en-US"/>
          </a:p>
        </p:txBody>
      </p:sp>
    </p:spTree>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22"/>
          <p:cNvSpPr>
            <a:spLocks noGrp="1" noChangeArrowheads="1"/>
          </p:cNvSpPr>
          <p:nvPr>
            <p:ph type="dt" sz="half" idx="10"/>
          </p:nvPr>
        </p:nvSpPr>
        <p:spPr>
          <a:ln/>
        </p:spPr>
        <p:txBody>
          <a:bodyPr/>
          <a:lstStyle>
            <a:lvl1pPr>
              <a:defRPr/>
            </a:lvl1pPr>
          </a:lstStyle>
          <a:p>
            <a:pPr>
              <a:defRPr/>
            </a:pPr>
            <a:endParaRPr lang="en-US"/>
          </a:p>
        </p:txBody>
      </p:sp>
      <p:sp>
        <p:nvSpPr>
          <p:cNvPr id="5" name="Rectangle 23"/>
          <p:cNvSpPr>
            <a:spLocks noGrp="1" noChangeArrowheads="1"/>
          </p:cNvSpPr>
          <p:nvPr>
            <p:ph type="ftr" sz="quarter" idx="11"/>
          </p:nvPr>
        </p:nvSpPr>
        <p:spPr>
          <a:ln/>
        </p:spPr>
        <p:txBody>
          <a:bodyPr/>
          <a:lstStyle>
            <a:lvl1pPr>
              <a:defRPr/>
            </a:lvl1pPr>
          </a:lstStyle>
          <a:p>
            <a:pPr>
              <a:defRPr/>
            </a:pPr>
            <a:endParaRPr lang="en-US"/>
          </a:p>
        </p:txBody>
      </p:sp>
      <p:sp>
        <p:nvSpPr>
          <p:cNvPr id="6" name="Rectangle 24"/>
          <p:cNvSpPr>
            <a:spLocks noGrp="1" noChangeArrowheads="1"/>
          </p:cNvSpPr>
          <p:nvPr>
            <p:ph type="sldNum" sz="quarter" idx="12"/>
          </p:nvPr>
        </p:nvSpPr>
        <p:spPr>
          <a:ln/>
        </p:spPr>
        <p:txBody>
          <a:bodyPr/>
          <a:lstStyle>
            <a:lvl1pPr>
              <a:defRPr/>
            </a:lvl1pPr>
          </a:lstStyle>
          <a:p>
            <a:pPr>
              <a:defRPr/>
            </a:pPr>
            <a:fld id="{5761AE94-3A19-4F79-939B-29C4A6051D80}" type="slidenum">
              <a:rPr lang="en-US"/>
              <a:pPr>
                <a:defRPr/>
              </a:pPr>
              <a:t>‹#›</a:t>
            </a:fld>
            <a:endParaRPr lang="en-US"/>
          </a:p>
        </p:txBody>
      </p:sp>
    </p:spTree>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1000" y="0"/>
            <a:ext cx="2146300" cy="584835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288925" y="0"/>
            <a:ext cx="6289675" cy="5848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22"/>
          <p:cNvSpPr>
            <a:spLocks noGrp="1" noChangeArrowheads="1"/>
          </p:cNvSpPr>
          <p:nvPr>
            <p:ph type="dt" sz="half" idx="10"/>
          </p:nvPr>
        </p:nvSpPr>
        <p:spPr>
          <a:ln/>
        </p:spPr>
        <p:txBody>
          <a:bodyPr/>
          <a:lstStyle>
            <a:lvl1pPr>
              <a:defRPr/>
            </a:lvl1pPr>
          </a:lstStyle>
          <a:p>
            <a:pPr>
              <a:defRPr/>
            </a:pPr>
            <a:endParaRPr lang="en-US"/>
          </a:p>
        </p:txBody>
      </p:sp>
      <p:sp>
        <p:nvSpPr>
          <p:cNvPr id="5" name="Rectangle 23"/>
          <p:cNvSpPr>
            <a:spLocks noGrp="1" noChangeArrowheads="1"/>
          </p:cNvSpPr>
          <p:nvPr>
            <p:ph type="ftr" sz="quarter" idx="11"/>
          </p:nvPr>
        </p:nvSpPr>
        <p:spPr>
          <a:ln/>
        </p:spPr>
        <p:txBody>
          <a:bodyPr/>
          <a:lstStyle>
            <a:lvl1pPr>
              <a:defRPr/>
            </a:lvl1pPr>
          </a:lstStyle>
          <a:p>
            <a:pPr>
              <a:defRPr/>
            </a:pPr>
            <a:endParaRPr lang="en-US"/>
          </a:p>
        </p:txBody>
      </p:sp>
      <p:sp>
        <p:nvSpPr>
          <p:cNvPr id="6" name="Rectangle 24"/>
          <p:cNvSpPr>
            <a:spLocks noGrp="1" noChangeArrowheads="1"/>
          </p:cNvSpPr>
          <p:nvPr>
            <p:ph type="sldNum" sz="quarter" idx="12"/>
          </p:nvPr>
        </p:nvSpPr>
        <p:spPr>
          <a:ln/>
        </p:spPr>
        <p:txBody>
          <a:bodyPr/>
          <a:lstStyle>
            <a:lvl1pPr>
              <a:defRPr/>
            </a:lvl1pPr>
          </a:lstStyle>
          <a:p>
            <a:pPr>
              <a:defRPr/>
            </a:pPr>
            <a:fld id="{58881600-B592-47EB-B8F8-C82A67356B18}" type="slidenum">
              <a:rPr lang="en-US"/>
              <a:pPr>
                <a:defRPr/>
              </a:pPr>
              <a:t>‹#›</a:t>
            </a:fld>
            <a:endParaRPr lang="en-US"/>
          </a:p>
        </p:txBody>
      </p:sp>
    </p:spTree>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22"/>
          <p:cNvSpPr>
            <a:spLocks noGrp="1" noChangeArrowheads="1"/>
          </p:cNvSpPr>
          <p:nvPr>
            <p:ph type="dt" sz="half" idx="10"/>
          </p:nvPr>
        </p:nvSpPr>
        <p:spPr>
          <a:ln/>
        </p:spPr>
        <p:txBody>
          <a:bodyPr/>
          <a:lstStyle>
            <a:lvl1pPr>
              <a:defRPr/>
            </a:lvl1pPr>
          </a:lstStyle>
          <a:p>
            <a:pPr>
              <a:defRPr/>
            </a:pPr>
            <a:endParaRPr lang="en-US"/>
          </a:p>
        </p:txBody>
      </p:sp>
      <p:sp>
        <p:nvSpPr>
          <p:cNvPr id="5" name="Rectangle 23"/>
          <p:cNvSpPr>
            <a:spLocks noGrp="1" noChangeArrowheads="1"/>
          </p:cNvSpPr>
          <p:nvPr>
            <p:ph type="ftr" sz="quarter" idx="11"/>
          </p:nvPr>
        </p:nvSpPr>
        <p:spPr>
          <a:ln/>
        </p:spPr>
        <p:txBody>
          <a:bodyPr/>
          <a:lstStyle>
            <a:lvl1pPr>
              <a:defRPr/>
            </a:lvl1pPr>
          </a:lstStyle>
          <a:p>
            <a:pPr>
              <a:defRPr/>
            </a:pPr>
            <a:endParaRPr lang="en-US"/>
          </a:p>
        </p:txBody>
      </p:sp>
      <p:sp>
        <p:nvSpPr>
          <p:cNvPr id="6" name="Rectangle 24"/>
          <p:cNvSpPr>
            <a:spLocks noGrp="1" noChangeArrowheads="1"/>
          </p:cNvSpPr>
          <p:nvPr>
            <p:ph type="sldNum" sz="quarter" idx="12"/>
          </p:nvPr>
        </p:nvSpPr>
        <p:spPr>
          <a:ln/>
        </p:spPr>
        <p:txBody>
          <a:bodyPr/>
          <a:lstStyle>
            <a:lvl1pPr>
              <a:defRPr/>
            </a:lvl1pPr>
          </a:lstStyle>
          <a:p>
            <a:pPr>
              <a:defRPr/>
            </a:pPr>
            <a:fld id="{0A2DED21-D8A2-4CD7-A68E-797E085C4AE3}" type="slidenum">
              <a:rPr lang="en-US"/>
              <a:pPr>
                <a:defRPr/>
              </a:pPr>
              <a:t>‹#›</a:t>
            </a:fld>
            <a:endParaRPr lang="en-US"/>
          </a:p>
        </p:txBody>
      </p:sp>
    </p:spTree>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2"/>
          <p:cNvSpPr>
            <a:spLocks noGrp="1" noChangeArrowheads="1"/>
          </p:cNvSpPr>
          <p:nvPr>
            <p:ph type="dt" sz="half" idx="10"/>
          </p:nvPr>
        </p:nvSpPr>
        <p:spPr>
          <a:ln/>
        </p:spPr>
        <p:txBody>
          <a:bodyPr/>
          <a:lstStyle>
            <a:lvl1pPr>
              <a:defRPr/>
            </a:lvl1pPr>
          </a:lstStyle>
          <a:p>
            <a:pPr>
              <a:defRPr/>
            </a:pPr>
            <a:endParaRPr lang="en-US"/>
          </a:p>
        </p:txBody>
      </p:sp>
      <p:sp>
        <p:nvSpPr>
          <p:cNvPr id="5" name="Rectangle 23"/>
          <p:cNvSpPr>
            <a:spLocks noGrp="1" noChangeArrowheads="1"/>
          </p:cNvSpPr>
          <p:nvPr>
            <p:ph type="ftr" sz="quarter" idx="11"/>
          </p:nvPr>
        </p:nvSpPr>
        <p:spPr>
          <a:ln/>
        </p:spPr>
        <p:txBody>
          <a:bodyPr/>
          <a:lstStyle>
            <a:lvl1pPr>
              <a:defRPr/>
            </a:lvl1pPr>
          </a:lstStyle>
          <a:p>
            <a:pPr>
              <a:defRPr/>
            </a:pPr>
            <a:endParaRPr lang="en-US"/>
          </a:p>
        </p:txBody>
      </p:sp>
      <p:sp>
        <p:nvSpPr>
          <p:cNvPr id="6" name="Rectangle 24"/>
          <p:cNvSpPr>
            <a:spLocks noGrp="1" noChangeArrowheads="1"/>
          </p:cNvSpPr>
          <p:nvPr>
            <p:ph type="sldNum" sz="quarter" idx="12"/>
          </p:nvPr>
        </p:nvSpPr>
        <p:spPr>
          <a:ln/>
        </p:spPr>
        <p:txBody>
          <a:bodyPr/>
          <a:lstStyle>
            <a:lvl1pPr>
              <a:defRPr/>
            </a:lvl1pPr>
          </a:lstStyle>
          <a:p>
            <a:pPr>
              <a:defRPr/>
            </a:pPr>
            <a:fld id="{EBA735D6-1811-4340-8204-0F034482CA6E}" type="slidenum">
              <a:rPr lang="en-US"/>
              <a:pPr>
                <a:defRPr/>
              </a:pPr>
              <a:t>‹#›</a:t>
            </a:fld>
            <a:endParaRPr lang="en-US"/>
          </a:p>
        </p:txBody>
      </p:sp>
    </p:spTree>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292100" y="1090613"/>
            <a:ext cx="4216400" cy="47577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60900" y="1090613"/>
            <a:ext cx="4216400" cy="47577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22"/>
          <p:cNvSpPr>
            <a:spLocks noGrp="1" noChangeArrowheads="1"/>
          </p:cNvSpPr>
          <p:nvPr>
            <p:ph type="dt" sz="half" idx="10"/>
          </p:nvPr>
        </p:nvSpPr>
        <p:spPr>
          <a:ln/>
        </p:spPr>
        <p:txBody>
          <a:bodyPr/>
          <a:lstStyle>
            <a:lvl1pPr>
              <a:defRPr/>
            </a:lvl1pPr>
          </a:lstStyle>
          <a:p>
            <a:pPr>
              <a:defRPr/>
            </a:pPr>
            <a:endParaRPr lang="en-US"/>
          </a:p>
        </p:txBody>
      </p:sp>
      <p:sp>
        <p:nvSpPr>
          <p:cNvPr id="6" name="Rectangle 23"/>
          <p:cNvSpPr>
            <a:spLocks noGrp="1" noChangeArrowheads="1"/>
          </p:cNvSpPr>
          <p:nvPr>
            <p:ph type="ftr" sz="quarter" idx="11"/>
          </p:nvPr>
        </p:nvSpPr>
        <p:spPr>
          <a:ln/>
        </p:spPr>
        <p:txBody>
          <a:bodyPr/>
          <a:lstStyle>
            <a:lvl1pPr>
              <a:defRPr/>
            </a:lvl1pPr>
          </a:lstStyle>
          <a:p>
            <a:pPr>
              <a:defRPr/>
            </a:pPr>
            <a:endParaRPr lang="en-US"/>
          </a:p>
        </p:txBody>
      </p:sp>
      <p:sp>
        <p:nvSpPr>
          <p:cNvPr id="7" name="Rectangle 24"/>
          <p:cNvSpPr>
            <a:spLocks noGrp="1" noChangeArrowheads="1"/>
          </p:cNvSpPr>
          <p:nvPr>
            <p:ph type="sldNum" sz="quarter" idx="12"/>
          </p:nvPr>
        </p:nvSpPr>
        <p:spPr>
          <a:ln/>
        </p:spPr>
        <p:txBody>
          <a:bodyPr/>
          <a:lstStyle>
            <a:lvl1pPr>
              <a:defRPr/>
            </a:lvl1pPr>
          </a:lstStyle>
          <a:p>
            <a:pPr>
              <a:defRPr/>
            </a:pPr>
            <a:fld id="{2E0575C3-136B-4AE6-8899-66AC025B3A47}" type="slidenum">
              <a:rPr lang="en-US"/>
              <a:pPr>
                <a:defRPr/>
              </a:pPr>
              <a:t>‹#›</a:t>
            </a:fld>
            <a:endParaRPr lang="en-US"/>
          </a:p>
        </p:txBody>
      </p:sp>
    </p:spTree>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22"/>
          <p:cNvSpPr>
            <a:spLocks noGrp="1" noChangeArrowheads="1"/>
          </p:cNvSpPr>
          <p:nvPr>
            <p:ph type="dt" sz="half" idx="10"/>
          </p:nvPr>
        </p:nvSpPr>
        <p:spPr>
          <a:ln/>
        </p:spPr>
        <p:txBody>
          <a:bodyPr/>
          <a:lstStyle>
            <a:lvl1pPr>
              <a:defRPr/>
            </a:lvl1pPr>
          </a:lstStyle>
          <a:p>
            <a:pPr>
              <a:defRPr/>
            </a:pPr>
            <a:endParaRPr lang="en-US"/>
          </a:p>
        </p:txBody>
      </p:sp>
      <p:sp>
        <p:nvSpPr>
          <p:cNvPr id="8" name="Rectangle 23"/>
          <p:cNvSpPr>
            <a:spLocks noGrp="1" noChangeArrowheads="1"/>
          </p:cNvSpPr>
          <p:nvPr>
            <p:ph type="ftr" sz="quarter" idx="11"/>
          </p:nvPr>
        </p:nvSpPr>
        <p:spPr>
          <a:ln/>
        </p:spPr>
        <p:txBody>
          <a:bodyPr/>
          <a:lstStyle>
            <a:lvl1pPr>
              <a:defRPr/>
            </a:lvl1pPr>
          </a:lstStyle>
          <a:p>
            <a:pPr>
              <a:defRPr/>
            </a:pPr>
            <a:endParaRPr lang="en-US"/>
          </a:p>
        </p:txBody>
      </p:sp>
      <p:sp>
        <p:nvSpPr>
          <p:cNvPr id="9" name="Rectangle 24"/>
          <p:cNvSpPr>
            <a:spLocks noGrp="1" noChangeArrowheads="1"/>
          </p:cNvSpPr>
          <p:nvPr>
            <p:ph type="sldNum" sz="quarter" idx="12"/>
          </p:nvPr>
        </p:nvSpPr>
        <p:spPr>
          <a:ln/>
        </p:spPr>
        <p:txBody>
          <a:bodyPr/>
          <a:lstStyle>
            <a:lvl1pPr>
              <a:defRPr/>
            </a:lvl1pPr>
          </a:lstStyle>
          <a:p>
            <a:pPr>
              <a:defRPr/>
            </a:pPr>
            <a:fld id="{EA534D27-C338-49AD-AF34-D804C6E3EAD8}" type="slidenum">
              <a:rPr lang="en-US"/>
              <a:pPr>
                <a:defRPr/>
              </a:pPr>
              <a:t>‹#›</a:t>
            </a:fld>
            <a:endParaRPr lang="en-US"/>
          </a:p>
        </p:txBody>
      </p:sp>
    </p:spTree>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22"/>
          <p:cNvSpPr>
            <a:spLocks noGrp="1" noChangeArrowheads="1"/>
          </p:cNvSpPr>
          <p:nvPr>
            <p:ph type="dt" sz="half" idx="10"/>
          </p:nvPr>
        </p:nvSpPr>
        <p:spPr>
          <a:ln/>
        </p:spPr>
        <p:txBody>
          <a:bodyPr/>
          <a:lstStyle>
            <a:lvl1pPr>
              <a:defRPr/>
            </a:lvl1pPr>
          </a:lstStyle>
          <a:p>
            <a:pPr>
              <a:defRPr/>
            </a:pPr>
            <a:endParaRPr lang="en-US"/>
          </a:p>
        </p:txBody>
      </p:sp>
      <p:sp>
        <p:nvSpPr>
          <p:cNvPr id="4" name="Rectangle 23"/>
          <p:cNvSpPr>
            <a:spLocks noGrp="1" noChangeArrowheads="1"/>
          </p:cNvSpPr>
          <p:nvPr>
            <p:ph type="ftr" sz="quarter" idx="11"/>
          </p:nvPr>
        </p:nvSpPr>
        <p:spPr>
          <a:ln/>
        </p:spPr>
        <p:txBody>
          <a:bodyPr/>
          <a:lstStyle>
            <a:lvl1pPr>
              <a:defRPr/>
            </a:lvl1pPr>
          </a:lstStyle>
          <a:p>
            <a:pPr>
              <a:defRPr/>
            </a:pPr>
            <a:endParaRPr lang="en-US"/>
          </a:p>
        </p:txBody>
      </p:sp>
      <p:sp>
        <p:nvSpPr>
          <p:cNvPr id="5" name="Rectangle 24"/>
          <p:cNvSpPr>
            <a:spLocks noGrp="1" noChangeArrowheads="1"/>
          </p:cNvSpPr>
          <p:nvPr>
            <p:ph type="sldNum" sz="quarter" idx="12"/>
          </p:nvPr>
        </p:nvSpPr>
        <p:spPr>
          <a:ln/>
        </p:spPr>
        <p:txBody>
          <a:bodyPr/>
          <a:lstStyle>
            <a:lvl1pPr>
              <a:defRPr/>
            </a:lvl1pPr>
          </a:lstStyle>
          <a:p>
            <a:pPr>
              <a:defRPr/>
            </a:pPr>
            <a:fld id="{08A93DD5-C254-4491-9584-22B2C490EEF6}" type="slidenum">
              <a:rPr lang="en-US"/>
              <a:pPr>
                <a:defRPr/>
              </a:pPr>
              <a:t>‹#›</a:t>
            </a:fld>
            <a:endParaRPr lang="en-US"/>
          </a:p>
        </p:txBody>
      </p:sp>
    </p:spTree>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2"/>
          <p:cNvSpPr>
            <a:spLocks noGrp="1" noChangeArrowheads="1"/>
          </p:cNvSpPr>
          <p:nvPr>
            <p:ph type="dt" sz="half" idx="10"/>
          </p:nvPr>
        </p:nvSpPr>
        <p:spPr>
          <a:ln/>
        </p:spPr>
        <p:txBody>
          <a:bodyPr/>
          <a:lstStyle>
            <a:lvl1pPr>
              <a:defRPr/>
            </a:lvl1pPr>
          </a:lstStyle>
          <a:p>
            <a:pPr>
              <a:defRPr/>
            </a:pPr>
            <a:endParaRPr lang="en-US"/>
          </a:p>
        </p:txBody>
      </p:sp>
      <p:sp>
        <p:nvSpPr>
          <p:cNvPr id="3" name="Rectangle 23"/>
          <p:cNvSpPr>
            <a:spLocks noGrp="1" noChangeArrowheads="1"/>
          </p:cNvSpPr>
          <p:nvPr>
            <p:ph type="ftr" sz="quarter" idx="11"/>
          </p:nvPr>
        </p:nvSpPr>
        <p:spPr>
          <a:ln/>
        </p:spPr>
        <p:txBody>
          <a:bodyPr/>
          <a:lstStyle>
            <a:lvl1pPr>
              <a:defRPr/>
            </a:lvl1pPr>
          </a:lstStyle>
          <a:p>
            <a:pPr>
              <a:defRPr/>
            </a:pPr>
            <a:endParaRPr lang="en-US"/>
          </a:p>
        </p:txBody>
      </p:sp>
      <p:sp>
        <p:nvSpPr>
          <p:cNvPr id="4" name="Rectangle 24"/>
          <p:cNvSpPr>
            <a:spLocks noGrp="1" noChangeArrowheads="1"/>
          </p:cNvSpPr>
          <p:nvPr>
            <p:ph type="sldNum" sz="quarter" idx="12"/>
          </p:nvPr>
        </p:nvSpPr>
        <p:spPr>
          <a:ln/>
        </p:spPr>
        <p:txBody>
          <a:bodyPr/>
          <a:lstStyle>
            <a:lvl1pPr>
              <a:defRPr/>
            </a:lvl1pPr>
          </a:lstStyle>
          <a:p>
            <a:pPr>
              <a:defRPr/>
            </a:pPr>
            <a:fld id="{966F8EFC-A552-411B-B2F1-2803B0DEFDC5}" type="slidenum">
              <a:rPr lang="en-US"/>
              <a:pPr>
                <a:defRPr/>
              </a:pPr>
              <a:t>‹#›</a:t>
            </a:fld>
            <a:endParaRPr lang="en-US"/>
          </a:p>
        </p:txBody>
      </p:sp>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2"/>
          <p:cNvSpPr>
            <a:spLocks noGrp="1" noChangeArrowheads="1"/>
          </p:cNvSpPr>
          <p:nvPr>
            <p:ph type="dt" sz="half" idx="10"/>
          </p:nvPr>
        </p:nvSpPr>
        <p:spPr>
          <a:ln/>
        </p:spPr>
        <p:txBody>
          <a:bodyPr/>
          <a:lstStyle>
            <a:lvl1pPr>
              <a:defRPr/>
            </a:lvl1pPr>
          </a:lstStyle>
          <a:p>
            <a:pPr>
              <a:defRPr/>
            </a:pPr>
            <a:endParaRPr lang="en-US"/>
          </a:p>
        </p:txBody>
      </p:sp>
      <p:sp>
        <p:nvSpPr>
          <p:cNvPr id="6" name="Rectangle 23"/>
          <p:cNvSpPr>
            <a:spLocks noGrp="1" noChangeArrowheads="1"/>
          </p:cNvSpPr>
          <p:nvPr>
            <p:ph type="ftr" sz="quarter" idx="11"/>
          </p:nvPr>
        </p:nvSpPr>
        <p:spPr>
          <a:ln/>
        </p:spPr>
        <p:txBody>
          <a:bodyPr/>
          <a:lstStyle>
            <a:lvl1pPr>
              <a:defRPr/>
            </a:lvl1pPr>
          </a:lstStyle>
          <a:p>
            <a:pPr>
              <a:defRPr/>
            </a:pPr>
            <a:endParaRPr lang="en-US"/>
          </a:p>
        </p:txBody>
      </p:sp>
      <p:sp>
        <p:nvSpPr>
          <p:cNvPr id="7" name="Rectangle 24"/>
          <p:cNvSpPr>
            <a:spLocks noGrp="1" noChangeArrowheads="1"/>
          </p:cNvSpPr>
          <p:nvPr>
            <p:ph type="sldNum" sz="quarter" idx="12"/>
          </p:nvPr>
        </p:nvSpPr>
        <p:spPr>
          <a:ln/>
        </p:spPr>
        <p:txBody>
          <a:bodyPr/>
          <a:lstStyle>
            <a:lvl1pPr>
              <a:defRPr/>
            </a:lvl1pPr>
          </a:lstStyle>
          <a:p>
            <a:pPr>
              <a:defRPr/>
            </a:pPr>
            <a:fld id="{1CDDBDED-772B-4499-B65A-0258F9ED0338}" type="slidenum">
              <a:rPr lang="en-US"/>
              <a:pPr>
                <a:defRPr/>
              </a:pPr>
              <a:t>‹#›</a:t>
            </a:fld>
            <a:endParaRPr lang="en-US"/>
          </a:p>
        </p:txBody>
      </p:sp>
    </p:spTree>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2"/>
          <p:cNvSpPr>
            <a:spLocks noGrp="1" noChangeArrowheads="1"/>
          </p:cNvSpPr>
          <p:nvPr>
            <p:ph type="dt" sz="half" idx="10"/>
          </p:nvPr>
        </p:nvSpPr>
        <p:spPr>
          <a:ln/>
        </p:spPr>
        <p:txBody>
          <a:bodyPr/>
          <a:lstStyle>
            <a:lvl1pPr>
              <a:defRPr/>
            </a:lvl1pPr>
          </a:lstStyle>
          <a:p>
            <a:pPr>
              <a:defRPr/>
            </a:pPr>
            <a:endParaRPr lang="en-US"/>
          </a:p>
        </p:txBody>
      </p:sp>
      <p:sp>
        <p:nvSpPr>
          <p:cNvPr id="6" name="Rectangle 23"/>
          <p:cNvSpPr>
            <a:spLocks noGrp="1" noChangeArrowheads="1"/>
          </p:cNvSpPr>
          <p:nvPr>
            <p:ph type="ftr" sz="quarter" idx="11"/>
          </p:nvPr>
        </p:nvSpPr>
        <p:spPr>
          <a:ln/>
        </p:spPr>
        <p:txBody>
          <a:bodyPr/>
          <a:lstStyle>
            <a:lvl1pPr>
              <a:defRPr/>
            </a:lvl1pPr>
          </a:lstStyle>
          <a:p>
            <a:pPr>
              <a:defRPr/>
            </a:pPr>
            <a:endParaRPr lang="en-US"/>
          </a:p>
        </p:txBody>
      </p:sp>
      <p:sp>
        <p:nvSpPr>
          <p:cNvPr id="7" name="Rectangle 24"/>
          <p:cNvSpPr>
            <a:spLocks noGrp="1" noChangeArrowheads="1"/>
          </p:cNvSpPr>
          <p:nvPr>
            <p:ph type="sldNum" sz="quarter" idx="12"/>
          </p:nvPr>
        </p:nvSpPr>
        <p:spPr>
          <a:ln/>
        </p:spPr>
        <p:txBody>
          <a:bodyPr/>
          <a:lstStyle>
            <a:lvl1pPr>
              <a:defRPr/>
            </a:lvl1pPr>
          </a:lstStyle>
          <a:p>
            <a:pPr>
              <a:defRPr/>
            </a:pPr>
            <a:fld id="{74378681-987E-49E9-8F2D-E80E3CBB1700}" type="slidenum">
              <a:rPr lang="en-US"/>
              <a:pPr>
                <a:defRPr/>
              </a:pPr>
              <a:t>‹#›</a:t>
            </a:fld>
            <a:endParaRPr lang="en-US"/>
          </a:p>
        </p:txBody>
      </p:sp>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DEA9"/>
        </a:solidFill>
        <a:effectLst/>
      </p:bgPr>
    </p:bg>
    <p:spTree>
      <p:nvGrpSpPr>
        <p:cNvPr id="1" name=""/>
        <p:cNvGrpSpPr/>
        <p:nvPr/>
      </p:nvGrpSpPr>
      <p:grpSpPr>
        <a:xfrm>
          <a:off x="0" y="0"/>
          <a:ext cx="0" cy="0"/>
          <a:chOff x="0" y="0"/>
          <a:chExt cx="0" cy="0"/>
        </a:xfrm>
      </p:grpSpPr>
      <p:sp>
        <p:nvSpPr>
          <p:cNvPr id="1026" name="Rectangle 20"/>
          <p:cNvSpPr>
            <a:spLocks noChangeArrowheads="1"/>
          </p:cNvSpPr>
          <p:nvPr userDrawn="1"/>
        </p:nvSpPr>
        <p:spPr bwMode="auto">
          <a:xfrm>
            <a:off x="4940300" y="6057900"/>
            <a:ext cx="4203700" cy="796925"/>
          </a:xfrm>
          <a:prstGeom prst="rect">
            <a:avLst/>
          </a:prstGeom>
          <a:solidFill>
            <a:srgbClr val="000099"/>
          </a:solidFill>
          <a:ln w="57150">
            <a:noFill/>
            <a:miter lim="800000"/>
            <a:headEnd/>
            <a:tailEnd/>
          </a:ln>
        </p:spPr>
        <p:txBody>
          <a:bodyPr anchor="ctr">
            <a:spAutoFit/>
          </a:bodyPr>
          <a:lstStyle/>
          <a:p>
            <a:endParaRPr lang="en-GB"/>
          </a:p>
        </p:txBody>
      </p:sp>
      <p:sp>
        <p:nvSpPr>
          <p:cNvPr id="1027" name="Rectangle 21"/>
          <p:cNvSpPr>
            <a:spLocks noChangeArrowheads="1"/>
          </p:cNvSpPr>
          <p:nvPr userDrawn="1"/>
        </p:nvSpPr>
        <p:spPr bwMode="auto">
          <a:xfrm>
            <a:off x="6061075" y="809625"/>
            <a:ext cx="3070225" cy="5248275"/>
          </a:xfrm>
          <a:prstGeom prst="rect">
            <a:avLst/>
          </a:prstGeom>
          <a:solidFill>
            <a:srgbClr val="E4CE7C"/>
          </a:solidFill>
          <a:ln w="57150">
            <a:noFill/>
            <a:miter lim="800000"/>
            <a:headEnd/>
            <a:tailEnd/>
          </a:ln>
        </p:spPr>
        <p:txBody>
          <a:bodyPr anchor="ctr">
            <a:spAutoFit/>
          </a:bodyPr>
          <a:lstStyle/>
          <a:p>
            <a:endParaRPr lang="en-GB"/>
          </a:p>
        </p:txBody>
      </p:sp>
      <p:sp>
        <p:nvSpPr>
          <p:cNvPr id="91158" name="Rectangle 22"/>
          <p:cNvSpPr>
            <a:spLocks noGrp="1" noChangeArrowheads="1"/>
          </p:cNvSpPr>
          <p:nvPr>
            <p:ph type="dt" sz="half" idx="2"/>
          </p:nvPr>
        </p:nvSpPr>
        <p:spPr bwMode="auto">
          <a:xfrm>
            <a:off x="1968500" y="6248400"/>
            <a:ext cx="1752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50000"/>
              </a:spcBef>
              <a:defRPr sz="1400">
                <a:latin typeface="Arial Narrow" pitchFamily="34" charset="0"/>
              </a:defRPr>
            </a:lvl1pPr>
          </a:lstStyle>
          <a:p>
            <a:pPr>
              <a:defRPr/>
            </a:pPr>
            <a:endParaRPr lang="en-US"/>
          </a:p>
        </p:txBody>
      </p:sp>
      <p:sp>
        <p:nvSpPr>
          <p:cNvPr id="91159" name="Rectangle 23"/>
          <p:cNvSpPr>
            <a:spLocks noGrp="1" noChangeArrowheads="1"/>
          </p:cNvSpPr>
          <p:nvPr>
            <p:ph type="ftr" sz="quarter" idx="3"/>
          </p:nvPr>
        </p:nvSpPr>
        <p:spPr bwMode="auto">
          <a:xfrm>
            <a:off x="39497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sz="1400">
                <a:latin typeface="Arial Narrow" pitchFamily="34" charset="0"/>
              </a:defRPr>
            </a:lvl1pPr>
          </a:lstStyle>
          <a:p>
            <a:pPr>
              <a:defRPr/>
            </a:pPr>
            <a:endParaRPr lang="en-US"/>
          </a:p>
        </p:txBody>
      </p:sp>
      <p:sp>
        <p:nvSpPr>
          <p:cNvPr id="91160" name="Rectangle 24"/>
          <p:cNvSpPr>
            <a:spLocks noGrp="1" noChangeArrowheads="1"/>
          </p:cNvSpPr>
          <p:nvPr>
            <p:ph type="sldNum" sz="quarter" idx="4"/>
          </p:nvPr>
        </p:nvSpPr>
        <p:spPr bwMode="auto">
          <a:xfrm>
            <a:off x="7080250" y="6248400"/>
            <a:ext cx="167005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latin typeface="Arial Narrow" pitchFamily="34" charset="0"/>
              </a:defRPr>
            </a:lvl1pPr>
          </a:lstStyle>
          <a:p>
            <a:pPr>
              <a:defRPr/>
            </a:pPr>
            <a:fld id="{62CAE38A-6289-4569-9626-31DF7BC078F2}" type="slidenum">
              <a:rPr lang="en-US"/>
              <a:pPr>
                <a:defRPr/>
              </a:pPr>
              <a:t>‹#›</a:t>
            </a:fld>
            <a:endParaRPr lang="en-US"/>
          </a:p>
        </p:txBody>
      </p:sp>
      <p:sp>
        <p:nvSpPr>
          <p:cNvPr id="1031" name="Line 25"/>
          <p:cNvSpPr>
            <a:spLocks noChangeShapeType="1"/>
          </p:cNvSpPr>
          <p:nvPr userDrawn="1"/>
        </p:nvSpPr>
        <p:spPr bwMode="auto">
          <a:xfrm>
            <a:off x="-12700" y="874713"/>
            <a:ext cx="6070600" cy="0"/>
          </a:xfrm>
          <a:prstGeom prst="line">
            <a:avLst/>
          </a:prstGeom>
          <a:noFill/>
          <a:ln w="101600" cmpd="thickThin">
            <a:solidFill>
              <a:srgbClr val="000099"/>
            </a:solidFill>
            <a:round/>
            <a:headEnd/>
            <a:tailEnd/>
          </a:ln>
        </p:spPr>
        <p:txBody>
          <a:bodyPr anchor="ctr">
            <a:spAutoFit/>
          </a:bodyPr>
          <a:lstStyle/>
          <a:p>
            <a:endParaRPr lang="en-US"/>
          </a:p>
        </p:txBody>
      </p:sp>
      <p:sp>
        <p:nvSpPr>
          <p:cNvPr id="1032" name="Rectangle 26"/>
          <p:cNvSpPr>
            <a:spLocks noGrp="1" noChangeArrowheads="1"/>
          </p:cNvSpPr>
          <p:nvPr>
            <p:ph type="body" idx="1"/>
          </p:nvPr>
        </p:nvSpPr>
        <p:spPr bwMode="auto">
          <a:xfrm>
            <a:off x="292100" y="1090613"/>
            <a:ext cx="8585200" cy="4757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4"/>
            <a:r>
              <a:rPr lang="en-US" smtClean="0"/>
              <a:t>Fourth level</a:t>
            </a:r>
          </a:p>
          <a:p>
            <a:pPr lvl="4"/>
            <a:r>
              <a:rPr lang="en-US" smtClean="0"/>
              <a:t>Fifth level</a:t>
            </a:r>
          </a:p>
        </p:txBody>
      </p:sp>
      <p:sp>
        <p:nvSpPr>
          <p:cNvPr id="1033" name="Rectangle 27"/>
          <p:cNvSpPr>
            <a:spLocks noGrp="1" noChangeArrowheads="1"/>
          </p:cNvSpPr>
          <p:nvPr>
            <p:ph type="title"/>
          </p:nvPr>
        </p:nvSpPr>
        <p:spPr bwMode="auto">
          <a:xfrm>
            <a:off x="288925" y="0"/>
            <a:ext cx="85852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dk2" tx1="lt1" bg2="dk1" tx2="lt2" accent1="accent1" accent2="accent2" accent3="accent3" accent4="accent4" accent5="accent5" accent6="accent6" hlink="hlink" folHlink="folHlink"/>
  <p:sldLayoutIdLst>
    <p:sldLayoutId id="2147483936"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ransition spd="med">
    <p:wipe dir="r"/>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0099"/>
          </a:solidFill>
          <a:latin typeface="+mj-lt"/>
          <a:ea typeface="+mj-ea"/>
          <a:cs typeface="+mj-cs"/>
        </a:defRPr>
      </a:lvl1pPr>
      <a:lvl2pPr algn="l" rtl="0" eaLnBrk="0" fontAlgn="base" hangingPunct="0">
        <a:spcBef>
          <a:spcPct val="0"/>
        </a:spcBef>
        <a:spcAft>
          <a:spcPct val="0"/>
        </a:spcAft>
        <a:defRPr kumimoji="1" sz="3600" b="1">
          <a:solidFill>
            <a:srgbClr val="000099"/>
          </a:solidFill>
          <a:latin typeface="Franklin Gothic Demi" pitchFamily="34" charset="0"/>
        </a:defRPr>
      </a:lvl2pPr>
      <a:lvl3pPr algn="l" rtl="0" eaLnBrk="0" fontAlgn="base" hangingPunct="0">
        <a:spcBef>
          <a:spcPct val="0"/>
        </a:spcBef>
        <a:spcAft>
          <a:spcPct val="0"/>
        </a:spcAft>
        <a:defRPr kumimoji="1" sz="3600" b="1">
          <a:solidFill>
            <a:srgbClr val="000099"/>
          </a:solidFill>
          <a:latin typeface="Franklin Gothic Demi" pitchFamily="34" charset="0"/>
        </a:defRPr>
      </a:lvl3pPr>
      <a:lvl4pPr algn="l" rtl="0" eaLnBrk="0" fontAlgn="base" hangingPunct="0">
        <a:spcBef>
          <a:spcPct val="0"/>
        </a:spcBef>
        <a:spcAft>
          <a:spcPct val="0"/>
        </a:spcAft>
        <a:defRPr kumimoji="1" sz="3600" b="1">
          <a:solidFill>
            <a:srgbClr val="000099"/>
          </a:solidFill>
          <a:latin typeface="Franklin Gothic Demi" pitchFamily="34" charset="0"/>
        </a:defRPr>
      </a:lvl4pPr>
      <a:lvl5pPr algn="l" rtl="0" eaLnBrk="0" fontAlgn="base" hangingPunct="0">
        <a:spcBef>
          <a:spcPct val="0"/>
        </a:spcBef>
        <a:spcAft>
          <a:spcPct val="0"/>
        </a:spcAft>
        <a:defRPr kumimoji="1" sz="3600" b="1">
          <a:solidFill>
            <a:srgbClr val="000099"/>
          </a:solidFill>
          <a:latin typeface="Franklin Gothic Demi" pitchFamily="34" charset="0"/>
        </a:defRPr>
      </a:lvl5pPr>
      <a:lvl6pPr marL="457200" algn="l" rtl="0" eaLnBrk="0" fontAlgn="base" hangingPunct="0">
        <a:spcBef>
          <a:spcPct val="0"/>
        </a:spcBef>
        <a:spcAft>
          <a:spcPct val="0"/>
        </a:spcAft>
        <a:defRPr kumimoji="1" sz="3600" b="1">
          <a:solidFill>
            <a:srgbClr val="000099"/>
          </a:solidFill>
          <a:latin typeface="Franklin Gothic Demi" pitchFamily="34" charset="0"/>
        </a:defRPr>
      </a:lvl6pPr>
      <a:lvl7pPr marL="914400" algn="l" rtl="0" eaLnBrk="0" fontAlgn="base" hangingPunct="0">
        <a:spcBef>
          <a:spcPct val="0"/>
        </a:spcBef>
        <a:spcAft>
          <a:spcPct val="0"/>
        </a:spcAft>
        <a:defRPr kumimoji="1" sz="3600" b="1">
          <a:solidFill>
            <a:srgbClr val="000099"/>
          </a:solidFill>
          <a:latin typeface="Franklin Gothic Demi" pitchFamily="34" charset="0"/>
        </a:defRPr>
      </a:lvl7pPr>
      <a:lvl8pPr marL="1371600" algn="l" rtl="0" eaLnBrk="0" fontAlgn="base" hangingPunct="0">
        <a:spcBef>
          <a:spcPct val="0"/>
        </a:spcBef>
        <a:spcAft>
          <a:spcPct val="0"/>
        </a:spcAft>
        <a:defRPr kumimoji="1" sz="3600" b="1">
          <a:solidFill>
            <a:srgbClr val="000099"/>
          </a:solidFill>
          <a:latin typeface="Franklin Gothic Demi" pitchFamily="34" charset="0"/>
        </a:defRPr>
      </a:lvl8pPr>
      <a:lvl9pPr marL="1828800" algn="l" rtl="0" eaLnBrk="0" fontAlgn="base" hangingPunct="0">
        <a:spcBef>
          <a:spcPct val="0"/>
        </a:spcBef>
        <a:spcAft>
          <a:spcPct val="0"/>
        </a:spcAft>
        <a:defRPr kumimoji="1" sz="3600" b="1">
          <a:solidFill>
            <a:srgbClr val="000099"/>
          </a:solidFill>
          <a:latin typeface="Franklin Gothic Demi" pitchFamily="34" charset="0"/>
        </a:defRPr>
      </a:lvl9pPr>
    </p:titleStyle>
    <p:bodyStyle>
      <a:lvl1pPr marL="533400" indent="-533400" algn="l" rtl="0" eaLnBrk="0" fontAlgn="base" hangingPunct="0">
        <a:spcBef>
          <a:spcPct val="20000"/>
        </a:spcBef>
        <a:spcAft>
          <a:spcPct val="0"/>
        </a:spcAft>
        <a:buClr>
          <a:schemeClr val="accent1"/>
        </a:buClr>
        <a:buSzPct val="80000"/>
        <a:buFont typeface="Monotype Sorts" pitchFamily="2" charset="2"/>
        <a:buChar char="•"/>
        <a:defRPr kumimoji="1" sz="2800" b="1">
          <a:solidFill>
            <a:srgbClr val="000000"/>
          </a:solidFill>
          <a:latin typeface="+mn-lt"/>
          <a:ea typeface="+mn-ea"/>
          <a:cs typeface="+mn-cs"/>
        </a:defRPr>
      </a:lvl1pPr>
      <a:lvl2pPr marL="609600" indent="-495300" algn="l" rtl="0" eaLnBrk="0" fontAlgn="base" hangingPunct="0">
        <a:spcBef>
          <a:spcPct val="5000"/>
        </a:spcBef>
        <a:spcAft>
          <a:spcPct val="0"/>
        </a:spcAft>
        <a:buClr>
          <a:srgbClr val="D94439"/>
        </a:buClr>
        <a:buSzPct val="75000"/>
        <a:buFont typeface="Wingdings" pitchFamily="2" charset="2"/>
        <a:buChar char="Ø"/>
        <a:defRPr kumimoji="1" sz="2600" b="1">
          <a:solidFill>
            <a:srgbClr val="000000"/>
          </a:solidFill>
          <a:latin typeface="+mn-lt"/>
        </a:defRPr>
      </a:lvl2pPr>
      <a:lvl3pPr marL="1028700" indent="-457200" algn="l" rtl="0" eaLnBrk="0" fontAlgn="base" hangingPunct="0">
        <a:spcBef>
          <a:spcPct val="20000"/>
        </a:spcBef>
        <a:spcAft>
          <a:spcPct val="0"/>
        </a:spcAft>
        <a:buClr>
          <a:srgbClr val="D94439"/>
        </a:buClr>
        <a:buFont typeface="Wingdings" pitchFamily="2" charset="2"/>
        <a:buChar char="§"/>
        <a:defRPr kumimoji="1" sz="2400">
          <a:solidFill>
            <a:srgbClr val="000000"/>
          </a:solidFill>
          <a:latin typeface="+mn-lt"/>
        </a:defRPr>
      </a:lvl3pPr>
      <a:lvl4pPr marL="1358900" indent="-381000" algn="l" rtl="0" eaLnBrk="0" fontAlgn="base" hangingPunct="0">
        <a:spcBef>
          <a:spcPct val="20000"/>
        </a:spcBef>
        <a:spcAft>
          <a:spcPct val="0"/>
        </a:spcAft>
        <a:buChar char="–"/>
        <a:defRPr kumimoji="1" sz="2000">
          <a:solidFill>
            <a:srgbClr val="000000"/>
          </a:solidFill>
          <a:latin typeface="+mn-lt"/>
        </a:defRPr>
      </a:lvl4pPr>
      <a:lvl5pPr marL="1752600" indent="-381000" algn="l" rtl="0" eaLnBrk="0" fontAlgn="base" hangingPunct="0">
        <a:spcBef>
          <a:spcPct val="20000"/>
        </a:spcBef>
        <a:spcAft>
          <a:spcPct val="0"/>
        </a:spcAft>
        <a:buChar char="»"/>
        <a:defRPr kumimoji="1" sz="2000">
          <a:solidFill>
            <a:srgbClr val="000000"/>
          </a:solidFill>
          <a:latin typeface="+mn-lt"/>
        </a:defRPr>
      </a:lvl5pPr>
      <a:lvl6pPr marL="2209800" indent="-381000" algn="l" rtl="0" eaLnBrk="0" fontAlgn="base" hangingPunct="0">
        <a:spcBef>
          <a:spcPct val="20000"/>
        </a:spcBef>
        <a:spcAft>
          <a:spcPct val="0"/>
        </a:spcAft>
        <a:defRPr kumimoji="1" sz="2000">
          <a:solidFill>
            <a:srgbClr val="000000"/>
          </a:solidFill>
          <a:latin typeface="+mn-lt"/>
        </a:defRPr>
      </a:lvl6pPr>
      <a:lvl7pPr marL="2667000" indent="-381000" algn="l" rtl="0" eaLnBrk="0" fontAlgn="base" hangingPunct="0">
        <a:spcBef>
          <a:spcPct val="20000"/>
        </a:spcBef>
        <a:spcAft>
          <a:spcPct val="0"/>
        </a:spcAft>
        <a:defRPr kumimoji="1" sz="2000">
          <a:solidFill>
            <a:srgbClr val="000000"/>
          </a:solidFill>
          <a:latin typeface="+mn-lt"/>
        </a:defRPr>
      </a:lvl7pPr>
      <a:lvl8pPr marL="3124200" indent="-381000" algn="l" rtl="0" eaLnBrk="0" fontAlgn="base" hangingPunct="0">
        <a:spcBef>
          <a:spcPct val="20000"/>
        </a:spcBef>
        <a:spcAft>
          <a:spcPct val="0"/>
        </a:spcAft>
        <a:defRPr kumimoji="1" sz="2000">
          <a:solidFill>
            <a:srgbClr val="000000"/>
          </a:solidFill>
          <a:latin typeface="+mn-lt"/>
        </a:defRPr>
      </a:lvl8pPr>
      <a:lvl9pPr marL="3581400" indent="-381000" algn="l" rtl="0" eaLnBrk="0" fontAlgn="base" hangingPunct="0">
        <a:spcBef>
          <a:spcPct val="20000"/>
        </a:spcBef>
        <a:spcAft>
          <a:spcPct val="0"/>
        </a:spcAft>
        <a:defRPr kumimoji="1"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www.google.com.gh/imgres?imgurl=http://www.techiwarehouse.com/userfiles/1956Transistors.png&amp;imgrefurl=http://www.techiwarehouse.com/engine/a046ee08/Generations-of-Computer&amp;h=494&amp;w=627&amp;sz=98&amp;tbnid=ItdmWmcrZUNH5M:&amp;tbnh=82&amp;tbnw=104&amp;prev=/search?q=second+generation+of+computers&amp;tbm=isch&amp;tbo=u&amp;zoom=1&amp;q=second+generation+of+computers&amp;docid=9f_YbHT8i1zTMM&amp;hl=en&amp;sa=X&amp;ei=NgR7TperNNTH0AHgxfGmAg&amp;ved=0CDEQ9QEwAA&amp;dur=1697"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http://www.ryanscomputers.com/images/desktop_computer_1.jpg"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http://i.dell.com/images/global/products/root/inspnnb_172x.jpg"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http://www.fotosearch.com/bthumb/CRT/CRT449/15499-10dg.jpg" TargetMode="External"/><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http://www.fotosearch.com/bthumb/PDS/PDS039/BU010155.jpg" TargetMode="External"/><Relationship Id="rId4" Type="http://schemas.openxmlformats.org/officeDocument/2006/relationships/image" Target="../media/image12.jpeg"/></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http://www.fotosearch.com/bthumb/CRT/CRT149/008217IL.jpg" TargetMode="External"/><Relationship Id="rId5" Type="http://schemas.openxmlformats.org/officeDocument/2006/relationships/image" Target="../media/image16.jpeg"/><Relationship Id="rId4" Type="http://schemas.openxmlformats.org/officeDocument/2006/relationships/image" Target="../media/image15.jpeg"/></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http://upload.wikimedia.org/wikipedia/commons/f/fb/Fitting-expansion-card.JPG" TargetMode="Externa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Office_Word_Document1.docx"/><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en.wikipedia.org/wiki/File:Elektronenroehren-auswahl.jp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http://upload.wikimedia.org/wikipedia/commons/thumb/b/b4/Asus_a8n_VMCSM02.jpg/180px-Asus_a8n_VMCSM02.jpg" TargetMode="External"/><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http://upload.wikimedia.org/wikipedia/commons/thumb/5/59/AMD_64X2_Dual-Core.jpg/180px-AMD_64X2_Dual-Core.jpg"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package" Target="../embeddings/Microsoft_Office_Word_Document2.docx"/><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r>
              <a:rPr lang="en-US" smtClean="0"/>
              <a:t>Chapter 1 Introduction to</a:t>
            </a:r>
            <a:br>
              <a:rPr lang="en-US" smtClean="0"/>
            </a:br>
            <a:r>
              <a:rPr lang="en-US" smtClean="0"/>
              <a:t>Computers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GB" sz="3200" smtClean="0"/>
              <a:t/>
            </a:r>
            <a:br>
              <a:rPr lang="en-GB" sz="3200" smtClean="0"/>
            </a:br>
            <a:r>
              <a:rPr lang="en-GB" sz="3200" smtClean="0"/>
              <a:t>Second Generation of Computers (1954-1962)</a:t>
            </a:r>
            <a:r>
              <a:rPr lang="en-GB" smtClean="0"/>
              <a:t/>
            </a:r>
            <a:br>
              <a:rPr lang="en-GB" smtClean="0"/>
            </a:br>
            <a:endParaRPr lang="en-GB" smtClean="0"/>
          </a:p>
        </p:txBody>
      </p:sp>
      <p:pic>
        <p:nvPicPr>
          <p:cNvPr id="12291" name="rg_hi" descr="http://t2.gstatic.com/images?q=tbn:ANd9GcSWf7FQL_v7jV0Jswtv0RsXKm8qKdG5G5ZRFUro1PIHAikIZLYXag">
            <a:hlinkClick r:id="rId2"/>
          </p:cNvPr>
          <p:cNvPicPr>
            <a:picLocks noGrp="1"/>
          </p:cNvPicPr>
          <p:nvPr>
            <p:ph idx="1"/>
          </p:nvPr>
        </p:nvPicPr>
        <p:blipFill>
          <a:blip r:embed="rId3" cstate="print"/>
          <a:srcRect/>
          <a:stretch>
            <a:fillRect/>
          </a:stretch>
        </p:blipFill>
        <p:spPr>
          <a:xfrm>
            <a:off x="533400" y="1066800"/>
            <a:ext cx="7924800" cy="4953000"/>
          </a:xfrm>
        </p:spPr>
      </p:pic>
    </p:spTree>
  </p:cSld>
  <p:clrMapOvr>
    <a:masterClrMapping/>
  </p:clrMapOvr>
  <p:transition spd="med">
    <p:wipe dir="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smtClean="0"/>
              <a:t>STORAGE DEVICES </a:t>
            </a:r>
          </a:p>
        </p:txBody>
      </p:sp>
      <p:sp>
        <p:nvSpPr>
          <p:cNvPr id="104451" name="Content Placeholder 2"/>
          <p:cNvSpPr>
            <a:spLocks noGrp="1"/>
          </p:cNvSpPr>
          <p:nvPr>
            <p:ph idx="1"/>
          </p:nvPr>
        </p:nvSpPr>
        <p:spPr/>
        <p:txBody>
          <a:bodyPr/>
          <a:lstStyle/>
          <a:p>
            <a:r>
              <a:rPr lang="en-US" smtClean="0"/>
              <a:t>Storage devices are media for storing data. Often referred to as secondary storage, storage devices can range from a personal computer diskette drive with a diskette holding the text of a letter to a giant video server of the type being developed to store and distribute thousands of movies over cable channels.</a:t>
            </a:r>
          </a:p>
          <a:p>
            <a:endParaRPr lang="en-US" smtClean="0"/>
          </a:p>
        </p:txBody>
      </p:sp>
    </p:spTree>
  </p:cSld>
  <p:clrMapOvr>
    <a:masterClrMapping/>
  </p:clrMapOvr>
  <p:transition spd="med">
    <p:wipe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smtClean="0"/>
              <a:t>STORAGE DEVICES </a:t>
            </a:r>
          </a:p>
        </p:txBody>
      </p:sp>
      <p:sp>
        <p:nvSpPr>
          <p:cNvPr id="105475" name="Content Placeholder 2"/>
          <p:cNvSpPr>
            <a:spLocks noGrp="1"/>
          </p:cNvSpPr>
          <p:nvPr>
            <p:ph idx="1"/>
          </p:nvPr>
        </p:nvSpPr>
        <p:spPr/>
        <p:txBody>
          <a:bodyPr/>
          <a:lstStyle/>
          <a:p>
            <a:r>
              <a:rPr lang="en-US" smtClean="0"/>
              <a:t>As we learned, the data you are working on is stored in the RAM (primary storage) in an electrical state during processing. </a:t>
            </a:r>
          </a:p>
          <a:p>
            <a:r>
              <a:rPr lang="en-US" smtClean="0"/>
              <a:t>Because RAM is an electrical state, data in RAM disappears when you turn off the power to your computer. </a:t>
            </a:r>
          </a:p>
          <a:p>
            <a:r>
              <a:rPr lang="en-US" smtClean="0"/>
              <a:t>For this reason, you must save your work onto a storage device that stores data permanently – until it is intentionally or accidentally erased – such as a floppy diskette, a pen drive or a hard disk before you turn off your microcomputer. </a:t>
            </a:r>
          </a:p>
        </p:txBody>
      </p:sp>
    </p:spTree>
  </p:cSld>
  <p:clrMapOvr>
    <a:masterClrMapping/>
  </p:clrMapOvr>
  <p:transition spd="med">
    <p:wipe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r>
              <a:rPr lang="en-US" smtClean="0"/>
              <a:t>STORAGE DEVICES </a:t>
            </a:r>
          </a:p>
        </p:txBody>
      </p:sp>
      <p:sp>
        <p:nvSpPr>
          <p:cNvPr id="106499" name="Content Placeholder 2"/>
          <p:cNvSpPr>
            <a:spLocks noGrp="1"/>
          </p:cNvSpPr>
          <p:nvPr>
            <p:ph idx="1"/>
          </p:nvPr>
        </p:nvSpPr>
        <p:spPr/>
        <p:txBody>
          <a:bodyPr/>
          <a:lstStyle/>
          <a:p>
            <a:r>
              <a:rPr lang="en-US" smtClean="0"/>
              <a:t>Computer software or programs in additions to data must be stored in a computer-usable form. </a:t>
            </a:r>
          </a:p>
          <a:p>
            <a:r>
              <a:rPr lang="en-US" smtClean="0"/>
              <a:t>Software instructions must be retrieved from a permanent storage device and placed into RAM for any processing to take place. </a:t>
            </a:r>
          </a:p>
          <a:p>
            <a:r>
              <a:rPr lang="en-US" smtClean="0"/>
              <a:t>Special software – the operating system – is responsible for the way data and programs are stored on the secondary storage devices. </a:t>
            </a:r>
          </a:p>
        </p:txBody>
      </p:sp>
    </p:spTree>
  </p:cSld>
  <p:clrMapOvr>
    <a:masterClrMapping/>
  </p:clrMapOvr>
  <p:transition spd="med">
    <p:wipe dir="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en-US" smtClean="0"/>
              <a:t>STORAGE DEVICES </a:t>
            </a:r>
          </a:p>
        </p:txBody>
      </p:sp>
      <p:sp>
        <p:nvSpPr>
          <p:cNvPr id="107523" name="Content Placeholder 2"/>
          <p:cNvSpPr>
            <a:spLocks noGrp="1"/>
          </p:cNvSpPr>
          <p:nvPr>
            <p:ph idx="1"/>
          </p:nvPr>
        </p:nvSpPr>
        <p:spPr/>
        <p:txBody>
          <a:bodyPr/>
          <a:lstStyle/>
          <a:p>
            <a:r>
              <a:rPr lang="en-US" smtClean="0"/>
              <a:t>Generally, a secondary storage can be likened to a file cabinet in which files (data) are stored until they are needed. </a:t>
            </a:r>
          </a:p>
          <a:p>
            <a:r>
              <a:rPr lang="en-US" smtClean="0"/>
              <a:t>Then you open the drawer, take out the appropriate folder or file, and place it on top of your desk (in primary storage, or RAM), where you work on it – either to write some few things on it or to remove and throw some few pages away. </a:t>
            </a:r>
          </a:p>
          <a:p>
            <a:r>
              <a:rPr lang="en-US" smtClean="0"/>
              <a:t>However, in the case of electronic documents, you are actually taking out a copy of the desired file and putting it on the desktop. </a:t>
            </a:r>
          </a:p>
        </p:txBody>
      </p:sp>
    </p:spTree>
  </p:cSld>
  <p:clrMapOvr>
    <a:masterClrMapping/>
  </p:clrMapOvr>
  <p:transition spd="med">
    <p:wipe dir="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en-US" smtClean="0"/>
              <a:t>STORAGE DEVICES </a:t>
            </a:r>
          </a:p>
        </p:txBody>
      </p:sp>
      <p:sp>
        <p:nvSpPr>
          <p:cNvPr id="108547" name="Content Placeholder 2"/>
          <p:cNvSpPr>
            <a:spLocks noGrp="1"/>
          </p:cNvSpPr>
          <p:nvPr>
            <p:ph idx="1"/>
          </p:nvPr>
        </p:nvSpPr>
        <p:spPr/>
        <p:txBody>
          <a:bodyPr/>
          <a:lstStyle/>
          <a:p>
            <a:r>
              <a:rPr lang="en-US" smtClean="0"/>
              <a:t>The original file remains in the file cabinet (secondary storage) while the copy of the original is being edited or updated on the desktop (in the RAM). </a:t>
            </a:r>
          </a:p>
          <a:p>
            <a:r>
              <a:rPr lang="en-US" smtClean="0"/>
              <a:t>After working on the file, you take it off the desktop (out of primary storage) and return it to the cabinet (secondary storage). Thus the updated file replaces the original file.</a:t>
            </a:r>
          </a:p>
        </p:txBody>
      </p:sp>
    </p:spTree>
  </p:cSld>
  <p:clrMapOvr>
    <a:masterClrMapping/>
  </p:clrMapOvr>
  <p:transition spd="med">
    <p:wipe dir="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en-US" sz="3200" smtClean="0"/>
              <a:t>Data Representation and Storage Capacity </a:t>
            </a:r>
          </a:p>
        </p:txBody>
      </p:sp>
      <p:sp>
        <p:nvSpPr>
          <p:cNvPr id="109571" name="Content Placeholder 2"/>
          <p:cNvSpPr>
            <a:spLocks noGrp="1"/>
          </p:cNvSpPr>
          <p:nvPr>
            <p:ph idx="1"/>
          </p:nvPr>
        </p:nvSpPr>
        <p:spPr/>
        <p:txBody>
          <a:bodyPr/>
          <a:lstStyle/>
          <a:p>
            <a:r>
              <a:rPr lang="en-US" smtClean="0"/>
              <a:t>In fact all forms of data whether text, numeric, or graphic objects are transformed and represented in the computer memory as binary digits (0s or 1s) character by character or point by point in the case of graphic objects such as pictures. </a:t>
            </a:r>
          </a:p>
          <a:p>
            <a:r>
              <a:rPr lang="en-US" smtClean="0"/>
              <a:t>Each character occupies one byte of memory space. As explained earlier, these bytes are grouped into higher denominations such as kilobyte, gigabyte, and terabyte for ease of computation. </a:t>
            </a:r>
          </a:p>
        </p:txBody>
      </p:sp>
    </p:spTree>
  </p:cSld>
  <p:clrMapOvr>
    <a:masterClrMapping/>
  </p:clrMapOvr>
  <p:transition spd="med">
    <p:wipe dir="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sz="3200" smtClean="0"/>
              <a:t>Data Representation and Storage Capacity </a:t>
            </a:r>
          </a:p>
        </p:txBody>
      </p:sp>
      <p:sp>
        <p:nvSpPr>
          <p:cNvPr id="110595" name="Content Placeholder 2"/>
          <p:cNvSpPr>
            <a:spLocks noGrp="1"/>
          </p:cNvSpPr>
          <p:nvPr>
            <p:ph idx="1"/>
          </p:nvPr>
        </p:nvSpPr>
        <p:spPr/>
        <p:txBody>
          <a:bodyPr/>
          <a:lstStyle/>
          <a:p>
            <a:r>
              <a:rPr lang="en-US" smtClean="0"/>
              <a:t>Kilobyte (KB): 210 or 1024 bytes. </a:t>
            </a:r>
          </a:p>
          <a:p>
            <a:r>
              <a:rPr lang="en-US" smtClean="0"/>
              <a:t> Megabyte: (MB): 220 or 1 million bytes (round off)</a:t>
            </a:r>
          </a:p>
          <a:p>
            <a:r>
              <a:rPr lang="en-US" smtClean="0"/>
              <a:t> Gigabyte (GB): 230 or 1 billion bytes (round off) </a:t>
            </a:r>
          </a:p>
          <a:p>
            <a:r>
              <a:rPr lang="en-US" smtClean="0"/>
              <a:t> Terabyte (TB): 240 or 1 trillion bytes (round off) </a:t>
            </a:r>
          </a:p>
          <a:p>
            <a:r>
              <a:rPr lang="en-US" smtClean="0"/>
              <a:t>Hence, the amount of data in a file in your personal computer might be expressed in kilobytes or megabytes. </a:t>
            </a:r>
          </a:p>
          <a:p>
            <a:r>
              <a:rPr lang="en-US" smtClean="0"/>
              <a:t>Files containing musical data or video clip could run into gigabytes and remote databases accessible to you over communication lines could run into terabytes. </a:t>
            </a:r>
          </a:p>
        </p:txBody>
      </p:sp>
    </p:spTree>
  </p:cSld>
  <p:clrMapOvr>
    <a:masterClrMapping/>
  </p:clrMapOvr>
  <p:transition spd="med">
    <p:wipe dir="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smtClean="0"/>
              <a:t>Types of Files </a:t>
            </a:r>
          </a:p>
        </p:txBody>
      </p:sp>
      <p:sp>
        <p:nvSpPr>
          <p:cNvPr id="111619" name="Content Placeholder 2"/>
          <p:cNvSpPr>
            <a:spLocks noGrp="1"/>
          </p:cNvSpPr>
          <p:nvPr>
            <p:ph idx="1"/>
          </p:nvPr>
        </p:nvSpPr>
        <p:spPr/>
        <p:txBody>
          <a:bodyPr/>
          <a:lstStyle/>
          <a:p>
            <a:r>
              <a:rPr lang="en-US" smtClean="0"/>
              <a:t>A file is a collection of related data or information that is identified by a unique name and treated as a unit by the computer. </a:t>
            </a:r>
          </a:p>
          <a:p>
            <a:endParaRPr lang="en-US" smtClean="0"/>
          </a:p>
          <a:p>
            <a:r>
              <a:rPr lang="en-US" smtClean="0"/>
              <a:t>Not all files however, can be used by all software. </a:t>
            </a:r>
          </a:p>
          <a:p>
            <a:endParaRPr lang="en-US" smtClean="0"/>
          </a:p>
          <a:p>
            <a:r>
              <a:rPr lang="en-US" smtClean="0"/>
              <a:t>The format in which a file is saved must be compatible with the particular software for the software to be able to use or process the file. </a:t>
            </a:r>
          </a:p>
        </p:txBody>
      </p:sp>
    </p:spTree>
  </p:cSld>
  <p:clrMapOvr>
    <a:masterClrMapping/>
  </p:clrMapOvr>
  <p:transition spd="med">
    <p:wipe dir="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smtClean="0"/>
              <a:t>Types of Files </a:t>
            </a:r>
          </a:p>
        </p:txBody>
      </p:sp>
      <p:sp>
        <p:nvSpPr>
          <p:cNvPr id="112643" name="Content Placeholder 2"/>
          <p:cNvSpPr>
            <a:spLocks noGrp="1"/>
          </p:cNvSpPr>
          <p:nvPr>
            <p:ph idx="1"/>
          </p:nvPr>
        </p:nvSpPr>
        <p:spPr/>
        <p:txBody>
          <a:bodyPr/>
          <a:lstStyle/>
          <a:p>
            <a:r>
              <a:rPr lang="en-US" smtClean="0"/>
              <a:t>Each file is given a unique named and a ― ”tag” (PC-based) or extension names added after a period such as .DOC added onto the name of a Microsoft word-processed document file (MYFILE.DOC). </a:t>
            </a:r>
          </a:p>
          <a:p>
            <a:endParaRPr lang="en-US" smtClean="0"/>
          </a:p>
          <a:p>
            <a:r>
              <a:rPr lang="en-US" smtClean="0"/>
              <a:t>Normally, the applications software automatically adds an extension to file names. </a:t>
            </a:r>
          </a:p>
          <a:p>
            <a:endParaRPr lang="en-US" smtClean="0"/>
          </a:p>
        </p:txBody>
      </p:sp>
    </p:spTree>
  </p:cSld>
  <p:clrMapOvr>
    <a:masterClrMapping/>
  </p:clrMapOvr>
  <p:transition spd="med">
    <p:wipe dir="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US" smtClean="0"/>
              <a:t>Types of Files </a:t>
            </a:r>
          </a:p>
        </p:txBody>
      </p:sp>
      <p:sp>
        <p:nvSpPr>
          <p:cNvPr id="113667" name="Content Placeholder 2"/>
          <p:cNvSpPr>
            <a:spLocks noGrp="1"/>
          </p:cNvSpPr>
          <p:nvPr>
            <p:ph idx="1"/>
          </p:nvPr>
        </p:nvSpPr>
        <p:spPr/>
        <p:txBody>
          <a:bodyPr/>
          <a:lstStyle/>
          <a:p>
            <a:r>
              <a:rPr lang="en-US" smtClean="0"/>
              <a:t>The following are some common types of files: </a:t>
            </a:r>
          </a:p>
          <a:p>
            <a:pPr lvl="2">
              <a:buFont typeface="Wingdings" pitchFamily="2" charset="2"/>
              <a:buNone/>
            </a:pPr>
            <a:r>
              <a:rPr lang="en-US" b="1" smtClean="0"/>
              <a:t> Program files: </a:t>
            </a:r>
          </a:p>
          <a:p>
            <a:pPr lvl="2"/>
            <a:r>
              <a:rPr lang="en-US" b="1" smtClean="0"/>
              <a:t>These are files containing software instructions. Source program files contain high-level computer instructions in their original form, written in a programming language by computer programmers. </a:t>
            </a:r>
          </a:p>
          <a:p>
            <a:pPr lvl="2"/>
            <a:r>
              <a:rPr lang="en-US" b="1" smtClean="0"/>
              <a:t>These instructions are translated into machine language instructions in order for the processor to use them. </a:t>
            </a:r>
          </a:p>
          <a:p>
            <a:pPr lvl="2"/>
            <a:r>
              <a:rPr lang="en-US" b="1" smtClean="0"/>
              <a:t>Files that contain the machine language instructions are called executable files (or binary files). </a:t>
            </a:r>
          </a:p>
        </p:txBody>
      </p:sp>
    </p:spTree>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GB" sz="3200" smtClean="0"/>
              <a:t/>
            </a:r>
            <a:br>
              <a:rPr lang="en-GB" sz="3200" smtClean="0"/>
            </a:br>
            <a:r>
              <a:rPr lang="en-GB" sz="3200" smtClean="0"/>
              <a:t>Third generation of Computers (1963 – 1972)</a:t>
            </a:r>
            <a:r>
              <a:rPr lang="en-GB" smtClean="0"/>
              <a:t/>
            </a:r>
            <a:br>
              <a:rPr lang="en-GB" smtClean="0"/>
            </a:br>
            <a:endParaRPr lang="en-GB" smtClean="0"/>
          </a:p>
        </p:txBody>
      </p:sp>
      <p:sp>
        <p:nvSpPr>
          <p:cNvPr id="13315" name="Content Placeholder 2"/>
          <p:cNvSpPr>
            <a:spLocks noGrp="1"/>
          </p:cNvSpPr>
          <p:nvPr>
            <p:ph idx="1"/>
          </p:nvPr>
        </p:nvSpPr>
        <p:spPr/>
        <p:txBody>
          <a:bodyPr/>
          <a:lstStyle/>
          <a:p>
            <a:r>
              <a:rPr lang="en-GB" smtClean="0"/>
              <a:t>The transistors were replaced with Integrated Circuits (ICs, semiconductor devices with several transistors built into one physical component). </a:t>
            </a:r>
          </a:p>
          <a:p>
            <a:r>
              <a:rPr lang="en-GB" smtClean="0"/>
              <a:t>This brought a huge gain in computational power</a:t>
            </a:r>
          </a:p>
          <a:p>
            <a:r>
              <a:rPr lang="en-GB" smtClean="0"/>
              <a:t>The first ICs were based on small-scale integration (SSI) circuits, which had around 10 devices per circuit</a:t>
            </a:r>
          </a:p>
          <a:p>
            <a:r>
              <a:rPr lang="en-GB" smtClean="0"/>
              <a:t>This generation of Computers were cheaper, smaller in size, faster in data processing and generated less heat.</a:t>
            </a:r>
          </a:p>
          <a:p>
            <a:endParaRPr lang="en-GB" smtClean="0"/>
          </a:p>
        </p:txBody>
      </p:sp>
    </p:spTree>
  </p:cSld>
  <p:clrMapOvr>
    <a:masterClrMapping/>
  </p:clrMapOvr>
  <p:transition spd="med">
    <p:wipe dir="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smtClean="0"/>
              <a:t>Types of Files </a:t>
            </a:r>
          </a:p>
        </p:txBody>
      </p:sp>
      <p:sp>
        <p:nvSpPr>
          <p:cNvPr id="114691" name="Content Placeholder 2"/>
          <p:cNvSpPr>
            <a:spLocks noGrp="1"/>
          </p:cNvSpPr>
          <p:nvPr>
            <p:ph idx="1"/>
          </p:nvPr>
        </p:nvSpPr>
        <p:spPr/>
        <p:txBody>
          <a:bodyPr/>
          <a:lstStyle/>
          <a:p>
            <a:pPr lvl="2"/>
            <a:r>
              <a:rPr lang="en-US" b="1" smtClean="0"/>
              <a:t>Source program file names may have the extension .COM; executable files often have .EXE extensions. </a:t>
            </a:r>
          </a:p>
          <a:p>
            <a:pPr lvl="2"/>
            <a:r>
              <a:rPr lang="en-US" b="1" smtClean="0"/>
              <a:t>Some systems that support files that also contain machine-language instructions are given .DLL and .DRV extensions. </a:t>
            </a:r>
          </a:p>
          <a:p>
            <a:pPr lvl="2">
              <a:buFont typeface="Wingdings" pitchFamily="2" charset="2"/>
              <a:buNone/>
            </a:pPr>
            <a:r>
              <a:rPr lang="en-US" b="1" smtClean="0"/>
              <a:t>Data Files: </a:t>
            </a:r>
          </a:p>
          <a:p>
            <a:pPr lvl="2"/>
            <a:r>
              <a:rPr lang="en-US" b="1" smtClean="0"/>
              <a:t>Data files contain data, not programs – that is, they contain user-created text documents.</a:t>
            </a:r>
          </a:p>
          <a:p>
            <a:pPr lvl="2"/>
            <a:r>
              <a:rPr lang="en-US" b="1" smtClean="0"/>
              <a:t> Such documents are often created using application software programs. </a:t>
            </a:r>
          </a:p>
          <a:p>
            <a:pPr lvl="2"/>
            <a:r>
              <a:rPr lang="en-US" b="1" smtClean="0"/>
              <a:t>These files are given extension names by the software that was used to create them.</a:t>
            </a:r>
          </a:p>
        </p:txBody>
      </p:sp>
    </p:spTree>
  </p:cSld>
  <p:clrMapOvr>
    <a:masterClrMapping/>
  </p:clrMapOvr>
  <p:transition spd="med">
    <p:wipe dir="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smtClean="0"/>
              <a:t>Types of Files </a:t>
            </a:r>
          </a:p>
        </p:txBody>
      </p:sp>
      <p:sp>
        <p:nvSpPr>
          <p:cNvPr id="115715" name="Content Placeholder 2"/>
          <p:cNvSpPr>
            <a:spLocks noGrp="1"/>
          </p:cNvSpPr>
          <p:nvPr>
            <p:ph idx="1"/>
          </p:nvPr>
        </p:nvSpPr>
        <p:spPr/>
        <p:txBody>
          <a:bodyPr/>
          <a:lstStyle/>
          <a:p>
            <a:pPr lvl="2"/>
            <a:r>
              <a:rPr lang="en-US" b="1" smtClean="0"/>
              <a:t> Example is spreadsheet files created with Excel having .xls extensions or documents created using word-processing software, such as Microsoft Word having .doc extensions</a:t>
            </a:r>
            <a:r>
              <a:rPr lang="en-US" i="1" smtClean="0"/>
              <a:t>. </a:t>
            </a:r>
            <a:endParaRPr lang="en-US" b="1" i="1" smtClean="0"/>
          </a:p>
          <a:p>
            <a:pPr lvl="2">
              <a:buFont typeface="Wingdings" pitchFamily="2" charset="2"/>
              <a:buNone/>
            </a:pPr>
            <a:r>
              <a:rPr lang="en-US" b="1" smtClean="0"/>
              <a:t>ASCII Files: </a:t>
            </a:r>
          </a:p>
          <a:p>
            <a:pPr lvl="2"/>
            <a:r>
              <a:rPr lang="en-US" b="1" smtClean="0"/>
              <a:t>Also referred to as text files, these are plain text-only files. They contain no formatting such as boldface or italics, and no graphics. The characters are in ASCII code. </a:t>
            </a:r>
          </a:p>
          <a:p>
            <a:pPr lvl="2"/>
            <a:r>
              <a:rPr lang="en-US" b="1" smtClean="0"/>
              <a:t>This file format is used to transfer documents between incompatible platforms, such as IBM and Macintosh. ASCII or Text file usually have .txt extensions. </a:t>
            </a:r>
          </a:p>
        </p:txBody>
      </p:sp>
    </p:spTree>
  </p:cSld>
  <p:clrMapOvr>
    <a:masterClrMapping/>
  </p:clrMapOvr>
  <p:transition spd="med">
    <p:wipe dir="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smtClean="0"/>
              <a:t>Types of Files </a:t>
            </a:r>
          </a:p>
        </p:txBody>
      </p:sp>
      <p:sp>
        <p:nvSpPr>
          <p:cNvPr id="116739" name="Content Placeholder 2"/>
          <p:cNvSpPr>
            <a:spLocks noGrp="1"/>
          </p:cNvSpPr>
          <p:nvPr>
            <p:ph idx="1"/>
          </p:nvPr>
        </p:nvSpPr>
        <p:spPr/>
        <p:txBody>
          <a:bodyPr/>
          <a:lstStyle/>
          <a:p>
            <a:pPr>
              <a:buFont typeface="Monotype Sorts" pitchFamily="2" charset="2"/>
              <a:buNone/>
            </a:pPr>
            <a:r>
              <a:rPr lang="en-US" smtClean="0"/>
              <a:t>Image Files: </a:t>
            </a:r>
          </a:p>
          <a:p>
            <a:r>
              <a:rPr lang="en-US" smtClean="0"/>
              <a:t>These file types hold digitized graphics. They often have many different extensions, depending on the software used to create them. </a:t>
            </a:r>
          </a:p>
          <a:p>
            <a:r>
              <a:rPr lang="en-US" smtClean="0"/>
              <a:t>Some examples are .JPG (still images compressed according to standards of the Joint Photographic Experts Group), .GIF (graphics interchange format), and .BMP (bitmap) files that use standard Windows graphics format. </a:t>
            </a:r>
          </a:p>
          <a:p>
            <a:pPr>
              <a:buFont typeface="Monotype Sorts" pitchFamily="2" charset="2"/>
              <a:buNone/>
            </a:pPr>
            <a:r>
              <a:rPr lang="en-US" smtClean="0"/>
              <a:t>Audio Files:</a:t>
            </a:r>
            <a:r>
              <a:rPr lang="en-US" i="1" smtClean="0"/>
              <a:t> </a:t>
            </a:r>
          </a:p>
          <a:p>
            <a:r>
              <a:rPr lang="en-US" smtClean="0"/>
              <a:t>Audio files contain digitized sound. Common extensions are .WAV and .MID</a:t>
            </a:r>
          </a:p>
          <a:p>
            <a:pPr>
              <a:buFont typeface="Monotype Sorts" pitchFamily="2" charset="2"/>
              <a:buNone/>
            </a:pPr>
            <a:endParaRPr lang="en-US" smtClean="0"/>
          </a:p>
        </p:txBody>
      </p:sp>
    </p:spTree>
  </p:cSld>
  <p:clrMapOvr>
    <a:masterClrMapping/>
  </p:clrMapOvr>
  <p:transition spd="med">
    <p:wipe dir="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US" smtClean="0"/>
              <a:t>Types of Files </a:t>
            </a:r>
          </a:p>
        </p:txBody>
      </p:sp>
      <p:sp>
        <p:nvSpPr>
          <p:cNvPr id="117763" name="Content Placeholder 2"/>
          <p:cNvSpPr>
            <a:spLocks noGrp="1"/>
          </p:cNvSpPr>
          <p:nvPr>
            <p:ph idx="1"/>
          </p:nvPr>
        </p:nvSpPr>
        <p:spPr/>
        <p:txBody>
          <a:bodyPr/>
          <a:lstStyle/>
          <a:p>
            <a:r>
              <a:rPr lang="en-US" smtClean="0"/>
              <a:t>Video Files: </a:t>
            </a:r>
          </a:p>
          <a:p>
            <a:pPr>
              <a:buFont typeface="Monotype Sorts" pitchFamily="2" charset="2"/>
              <a:buNone/>
            </a:pPr>
            <a:r>
              <a:rPr lang="en-US" smtClean="0"/>
              <a:t>	Video files contain digitized video images. Common extensions are .MPG (Moving Pictures Expert Groups) and also .AVI</a:t>
            </a:r>
            <a:r>
              <a:rPr lang="en-US" i="1" smtClean="0"/>
              <a:t>.</a:t>
            </a:r>
          </a:p>
          <a:p>
            <a:r>
              <a:rPr lang="en-US" smtClean="0"/>
              <a:t>There are more types of files that are not listed here, however those listed and described above are the most common ones you are likely to be working with. </a:t>
            </a:r>
          </a:p>
        </p:txBody>
      </p:sp>
    </p:spTree>
  </p:cSld>
  <p:clrMapOvr>
    <a:masterClrMapping/>
  </p:clrMapOvr>
  <p:transition spd="med">
    <p:wipe dir="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r>
              <a:rPr lang="en-US" smtClean="0"/>
              <a:t>Storage Devices</a:t>
            </a:r>
          </a:p>
        </p:txBody>
      </p:sp>
      <p:sp>
        <p:nvSpPr>
          <p:cNvPr id="118787" name="Content Placeholder 2"/>
          <p:cNvSpPr>
            <a:spLocks noGrp="1"/>
          </p:cNvSpPr>
          <p:nvPr>
            <p:ph idx="1"/>
          </p:nvPr>
        </p:nvSpPr>
        <p:spPr/>
        <p:txBody>
          <a:bodyPr/>
          <a:lstStyle/>
          <a:p>
            <a:r>
              <a:rPr lang="en-US" smtClean="0"/>
              <a:t>Storage devices can be said to consist of two physical parts namely the storage medium on which information and software are stored, and the device that reads and write the storage medium. </a:t>
            </a:r>
          </a:p>
          <a:p>
            <a:r>
              <a:rPr lang="en-US" smtClean="0"/>
              <a:t>When listening to a tape or a CD, the storage medium is the cassette or CD and your cassette or CD player is the device that reads from the cassette or CD. </a:t>
            </a:r>
          </a:p>
          <a:p>
            <a:r>
              <a:rPr lang="en-US" smtClean="0"/>
              <a:t>Storage devices can be categorized in two ways. One is by their method of storage the other is by method of access. </a:t>
            </a:r>
          </a:p>
        </p:txBody>
      </p:sp>
    </p:spTree>
  </p:cSld>
  <p:clrMapOvr>
    <a:masterClrMapping/>
  </p:clrMapOvr>
  <p:transition spd="med">
    <p:wipe dir="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r>
              <a:rPr lang="en-US" smtClean="0"/>
              <a:t>Storage Devices</a:t>
            </a:r>
          </a:p>
        </p:txBody>
      </p:sp>
      <p:sp>
        <p:nvSpPr>
          <p:cNvPr id="119811" name="Content Placeholder 2"/>
          <p:cNvSpPr>
            <a:spLocks noGrp="1"/>
          </p:cNvSpPr>
          <p:nvPr>
            <p:ph idx="1"/>
          </p:nvPr>
        </p:nvSpPr>
        <p:spPr/>
        <p:txBody>
          <a:bodyPr/>
          <a:lstStyle/>
          <a:p>
            <a:r>
              <a:rPr lang="en-US" smtClean="0"/>
              <a:t>Method of storage implies the technology used for storing or writing information onto the storage medium. </a:t>
            </a:r>
          </a:p>
          <a:p>
            <a:r>
              <a:rPr lang="en-US" smtClean="0"/>
              <a:t>Most popular types of technology include magnetic, optical and magneto-optical. </a:t>
            </a:r>
          </a:p>
          <a:p>
            <a:r>
              <a:rPr lang="en-US" smtClean="0"/>
              <a:t>Method of storage can be likened to the method you use to record information on paper – writing with a pen or pencil or typing. </a:t>
            </a:r>
          </a:p>
          <a:p>
            <a:r>
              <a:rPr lang="en-US" smtClean="0"/>
              <a:t>Method of access implies the order in which information is written to and read from the storage medium. </a:t>
            </a:r>
          </a:p>
        </p:txBody>
      </p:sp>
    </p:spTree>
  </p:cSld>
  <p:clrMapOvr>
    <a:masterClrMapping/>
  </p:clrMapOvr>
  <p:transition spd="med">
    <p:wipe dir="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r>
              <a:rPr lang="en-US" smtClean="0"/>
              <a:t>Storage Devices</a:t>
            </a:r>
          </a:p>
        </p:txBody>
      </p:sp>
      <p:sp>
        <p:nvSpPr>
          <p:cNvPr id="120835" name="Content Placeholder 2"/>
          <p:cNvSpPr>
            <a:spLocks noGrp="1"/>
          </p:cNvSpPr>
          <p:nvPr>
            <p:ph idx="1"/>
          </p:nvPr>
        </p:nvSpPr>
        <p:spPr>
          <a:xfrm>
            <a:off x="304800" y="990600"/>
            <a:ext cx="8585200" cy="4757738"/>
          </a:xfrm>
        </p:spPr>
        <p:txBody>
          <a:bodyPr/>
          <a:lstStyle/>
          <a:p>
            <a:r>
              <a:rPr lang="en-US" smtClean="0"/>
              <a:t>Basically, we have two main types of access methods which are sequential and direct. </a:t>
            </a:r>
          </a:p>
          <a:p>
            <a:r>
              <a:rPr lang="en-US" smtClean="0"/>
              <a:t>To understand access methods, think about the difference between cassette tapes and CDs. Cassettes use sequential method; music tracks are stored sequentially on them. </a:t>
            </a:r>
          </a:p>
          <a:p>
            <a:r>
              <a:rPr lang="en-US" smtClean="0"/>
              <a:t>You cannot play or listen to a certain track without first listening to or passing over (fast forwarding) all the tracks preceding it. </a:t>
            </a:r>
          </a:p>
          <a:p>
            <a:r>
              <a:rPr lang="en-US" smtClean="0"/>
              <a:t>On the other hand, CDs use direct access as such you can play any track by going directly to it without having to fast forward or rewind to the track. </a:t>
            </a:r>
          </a:p>
        </p:txBody>
      </p:sp>
    </p:spTree>
  </p:cSld>
  <p:clrMapOvr>
    <a:masterClrMapping/>
  </p:clrMapOvr>
  <p:transition spd="med">
    <p:wipe dir="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smtClean="0"/>
              <a:t>Storage Devices</a:t>
            </a:r>
          </a:p>
        </p:txBody>
      </p:sp>
      <p:sp>
        <p:nvSpPr>
          <p:cNvPr id="121859" name="Content Placeholder 2"/>
          <p:cNvSpPr>
            <a:spLocks noGrp="1"/>
          </p:cNvSpPr>
          <p:nvPr>
            <p:ph idx="1"/>
          </p:nvPr>
        </p:nvSpPr>
        <p:spPr/>
        <p:txBody>
          <a:bodyPr/>
          <a:lstStyle/>
          <a:p>
            <a:r>
              <a:rPr lang="en-US" smtClean="0"/>
              <a:t>Storage devices fall into families of cassettes or CDs – tape or disk. Tape storage devices use sequential access method and magnetic storage method while disk devices use direct access method and magnetic, optical or magneto-optical storage methods. </a:t>
            </a:r>
          </a:p>
          <a:p>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lstStyle/>
          <a:p>
            <a:r>
              <a:rPr lang="en-US" smtClean="0"/>
              <a:t>Tape Storage Devices </a:t>
            </a:r>
          </a:p>
        </p:txBody>
      </p:sp>
      <p:sp>
        <p:nvSpPr>
          <p:cNvPr id="122883" name="Content Placeholder 2"/>
          <p:cNvSpPr>
            <a:spLocks noGrp="1"/>
          </p:cNvSpPr>
          <p:nvPr>
            <p:ph idx="1"/>
          </p:nvPr>
        </p:nvSpPr>
        <p:spPr/>
        <p:txBody>
          <a:bodyPr/>
          <a:lstStyle/>
          <a:p>
            <a:r>
              <a:rPr lang="en-US" smtClean="0"/>
              <a:t>Magnetic tapes – simply called tape drives – used to be a common secondary storage medium for large computer systems. </a:t>
            </a:r>
          </a:p>
          <a:p>
            <a:r>
              <a:rPr lang="en-US" smtClean="0"/>
              <a:t>However, these days magnetic tape is used mainly on large systems for backup and archiving – maintaining historical records – and on some microcomputers for backup. </a:t>
            </a:r>
          </a:p>
          <a:p>
            <a:r>
              <a:rPr lang="en-US" smtClean="0"/>
              <a:t>Tape storage devices use a magnetic method of storage and a sequential method of access to read and write information to and from a magnetic tape. These are similar to cassette tapes. </a:t>
            </a:r>
          </a:p>
        </p:txBody>
      </p:sp>
    </p:spTree>
  </p:cSld>
  <p:clrMapOvr>
    <a:masterClrMapping/>
  </p:clrMapOvr>
  <p:transition spd="med">
    <p:wipe dir="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p:txBody>
          <a:bodyPr/>
          <a:lstStyle/>
          <a:p>
            <a:r>
              <a:rPr lang="en-US" smtClean="0"/>
              <a:t>Tape Storage Devices </a:t>
            </a:r>
          </a:p>
        </p:txBody>
      </p:sp>
      <p:sp>
        <p:nvSpPr>
          <p:cNvPr id="123907" name="Content Placeholder 2"/>
          <p:cNvSpPr>
            <a:spLocks noGrp="1"/>
          </p:cNvSpPr>
          <p:nvPr>
            <p:ph idx="1"/>
          </p:nvPr>
        </p:nvSpPr>
        <p:spPr/>
        <p:txBody>
          <a:bodyPr/>
          <a:lstStyle/>
          <a:p>
            <a:r>
              <a:rPr lang="en-US" smtClean="0"/>
              <a:t>A magnetic tape is a thin plastic with magnetic coating on one side on which data or information is stored. </a:t>
            </a:r>
          </a:p>
          <a:p>
            <a:r>
              <a:rPr lang="en-US" smtClean="0"/>
              <a:t>The magnetic surface of a tape is split into columns that run vertically across the tape and tracks that run the length of the tape. </a:t>
            </a:r>
          </a:p>
          <a:p>
            <a:r>
              <a:rPr lang="en-US" smtClean="0"/>
              <a:t>A read-write device stores in or reads a character or byte from each column. Each track in a given column is used to store one bit. </a:t>
            </a:r>
          </a:p>
          <a:p>
            <a:r>
              <a:rPr lang="en-US" smtClean="0"/>
              <a:t>A cell – intersection of a track and a column is either magnetized or un-magnetized to represent on or off – 1 or 0.</a:t>
            </a:r>
          </a:p>
          <a:p>
            <a:endParaRPr lang="en-US" smtClean="0"/>
          </a:p>
        </p:txBody>
      </p:sp>
    </p:spTree>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GB" sz="3200" smtClean="0"/>
              <a:t>Third generation of Computers (1963 – 1972)</a:t>
            </a:r>
          </a:p>
        </p:txBody>
      </p:sp>
      <p:grpSp>
        <p:nvGrpSpPr>
          <p:cNvPr id="14339" name="Group 2"/>
          <p:cNvGrpSpPr>
            <a:grpSpLocks noGrp="1"/>
          </p:cNvGrpSpPr>
          <p:nvPr>
            <p:ph idx="1"/>
          </p:nvPr>
        </p:nvGrpSpPr>
        <p:grpSpPr bwMode="auto">
          <a:xfrm>
            <a:off x="292100" y="1090613"/>
            <a:ext cx="8585200" cy="4757737"/>
            <a:chOff x="2050" y="9507"/>
            <a:chExt cx="4828" cy="3563"/>
          </a:xfrm>
        </p:grpSpPr>
        <p:pic>
          <p:nvPicPr>
            <p:cNvPr id="14340" name="Picture 5"/>
            <p:cNvPicPr>
              <a:picLocks noChangeAspect="1" noChangeArrowheads="1"/>
            </p:cNvPicPr>
            <p:nvPr/>
          </p:nvPicPr>
          <p:blipFill>
            <a:blip r:embed="rId2" cstate="print"/>
            <a:srcRect/>
            <a:stretch>
              <a:fillRect/>
            </a:stretch>
          </p:blipFill>
          <p:spPr bwMode="auto">
            <a:xfrm>
              <a:off x="2050" y="9507"/>
              <a:ext cx="4828" cy="2948"/>
            </a:xfrm>
            <a:prstGeom prst="rect">
              <a:avLst/>
            </a:prstGeom>
            <a:noFill/>
            <a:ln w="9525">
              <a:noFill/>
              <a:miter lim="800000"/>
              <a:headEnd/>
              <a:tailEnd/>
            </a:ln>
          </p:spPr>
        </p:pic>
        <p:sp>
          <p:nvSpPr>
            <p:cNvPr id="14341" name="Text Box 4"/>
            <p:cNvSpPr txBox="1">
              <a:spLocks noChangeArrowheads="1"/>
            </p:cNvSpPr>
            <p:nvPr/>
          </p:nvSpPr>
          <p:spPr bwMode="auto">
            <a:xfrm>
              <a:off x="2050" y="12545"/>
              <a:ext cx="4828" cy="525"/>
            </a:xfrm>
            <a:prstGeom prst="rect">
              <a:avLst/>
            </a:prstGeom>
            <a:solidFill>
              <a:srgbClr val="FFFFFF"/>
            </a:solidFill>
            <a:ln w="9525">
              <a:noFill/>
              <a:miter lim="800000"/>
              <a:headEnd/>
              <a:tailEnd/>
            </a:ln>
          </p:spPr>
          <p:txBody>
            <a:bodyPr lIns="0" tIns="0" rIns="0" bIns="0">
              <a:spAutoFit/>
            </a:bodyPr>
            <a:lstStyle/>
            <a:p>
              <a:pPr>
                <a:spcAft>
                  <a:spcPts val="1000"/>
                </a:spcAft>
              </a:pPr>
              <a:r>
                <a:rPr lang="en-US" sz="1200" b="1">
                  <a:latin typeface="Calibri" pitchFamily="34" charset="0"/>
                </a:rPr>
                <a:t>Third Generation Computers (1963-1972)</a:t>
              </a:r>
              <a:endParaRPr lang="en-US"/>
            </a:p>
          </p:txBody>
        </p:sp>
      </p:grpSp>
    </p:spTree>
  </p:cSld>
  <p:clrMapOvr>
    <a:masterClrMapping/>
  </p:clrMapOvr>
  <p:transition spd="med">
    <p:wipe dir="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p:txBody>
          <a:bodyPr/>
          <a:lstStyle/>
          <a:p>
            <a:r>
              <a:rPr lang="en-US" smtClean="0"/>
              <a:t>Disk Storage Devices</a:t>
            </a:r>
          </a:p>
        </p:txBody>
      </p:sp>
      <p:sp>
        <p:nvSpPr>
          <p:cNvPr id="124931" name="Content Placeholder 2"/>
          <p:cNvSpPr>
            <a:spLocks noGrp="1"/>
          </p:cNvSpPr>
          <p:nvPr>
            <p:ph idx="1"/>
          </p:nvPr>
        </p:nvSpPr>
        <p:spPr/>
        <p:txBody>
          <a:bodyPr/>
          <a:lstStyle/>
          <a:p>
            <a:r>
              <a:rPr lang="en-US" smtClean="0"/>
              <a:t>Disk storage devices are the most common storage device in use today. </a:t>
            </a:r>
          </a:p>
          <a:p>
            <a:r>
              <a:rPr lang="en-US" smtClean="0"/>
              <a:t>These types of devices are so named because of the shape of their storage medium. The storage medium is called a disk – round platter on which information is written on tracks in the form of concentric circles. </a:t>
            </a:r>
          </a:p>
          <a:p>
            <a:r>
              <a:rPr lang="en-US" smtClean="0"/>
              <a:t>Reading and writing to and from the disk is done by the disk drive. The disk is rotated by the disk drive that moves the read-write head over the concentric tracks.</a:t>
            </a:r>
          </a:p>
        </p:txBody>
      </p:sp>
    </p:spTree>
  </p:cSld>
  <p:clrMapOvr>
    <a:masterClrMapping/>
  </p:clrMapOvr>
  <p:transition spd="med">
    <p:wipe dir="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smtClean="0"/>
              <a:t>Disk Storage Devices</a:t>
            </a:r>
          </a:p>
        </p:txBody>
      </p:sp>
      <p:sp>
        <p:nvSpPr>
          <p:cNvPr id="125955" name="Content Placeholder 2"/>
          <p:cNvSpPr>
            <a:spLocks noGrp="1"/>
          </p:cNvSpPr>
          <p:nvPr>
            <p:ph idx="1"/>
          </p:nvPr>
        </p:nvSpPr>
        <p:spPr/>
        <p:txBody>
          <a:bodyPr/>
          <a:lstStyle/>
          <a:p>
            <a:r>
              <a:rPr lang="en-US" smtClean="0"/>
              <a:t>As we mentioned earlier, the disk storage devices can use magnetic, optical or magnetooptical storage method to write information onto disks. </a:t>
            </a:r>
          </a:p>
          <a:p>
            <a:r>
              <a:rPr lang="en-US" smtClean="0"/>
              <a:t>More specifically, data is stored as electromagnetic charges on a magnetized spots on the metal oxide film that coats the surface of the disk. </a:t>
            </a:r>
          </a:p>
          <a:p>
            <a:r>
              <a:rPr lang="en-US" smtClean="0"/>
              <a:t>Data is represented by the presence (indicating 1-bit) or absence (indicating 0-bit) of these charges, following standard patterns of data representation such as ASCII. </a:t>
            </a:r>
          </a:p>
          <a:p>
            <a:r>
              <a:rPr lang="en-US" smtClean="0"/>
              <a:t>The electromagnetic charges on the disk can easily be changed by the disk drive read-write head.</a:t>
            </a:r>
          </a:p>
          <a:p>
            <a:endParaRPr lang="en-US" smtClean="0"/>
          </a:p>
        </p:txBody>
      </p:sp>
    </p:spTree>
  </p:cSld>
  <p:clrMapOvr>
    <a:masterClrMapping/>
  </p:clrMapOvr>
  <p:transition spd="med">
    <p:wipe dir="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p:txBody>
          <a:bodyPr/>
          <a:lstStyle/>
          <a:p>
            <a:r>
              <a:rPr lang="en-US" smtClean="0"/>
              <a:t>Disk Storage Devices</a:t>
            </a:r>
          </a:p>
        </p:txBody>
      </p:sp>
      <p:sp>
        <p:nvSpPr>
          <p:cNvPr id="126979" name="Content Placeholder 2"/>
          <p:cNvSpPr>
            <a:spLocks noGrp="1"/>
          </p:cNvSpPr>
          <p:nvPr>
            <p:ph idx="1"/>
          </p:nvPr>
        </p:nvSpPr>
        <p:spPr/>
        <p:txBody>
          <a:bodyPr/>
          <a:lstStyle/>
          <a:p>
            <a:r>
              <a:rPr lang="en-US" smtClean="0"/>
              <a:t>The storage capacity of disk storage devices is measured in the same way as the internal memory – kilobytes (KB), megabytes (MB), and gigabytes (GB). </a:t>
            </a:r>
          </a:p>
          <a:p>
            <a:r>
              <a:rPr lang="en-US" smtClean="0"/>
              <a:t>The storage capacity of magnetic disks ranges from few megabytes to several gigabytes – billions of characters.</a:t>
            </a:r>
          </a:p>
          <a:p>
            <a:r>
              <a:rPr lang="en-US" smtClean="0"/>
              <a:t>Variations of magnetic disks include the floppy disks, internal hard disks, compact disks and hard cards.</a:t>
            </a:r>
          </a:p>
        </p:txBody>
      </p:sp>
    </p:spTree>
  </p:cSld>
  <p:clrMapOvr>
    <a:masterClrMapping/>
  </p:clrMapOvr>
  <p:transition spd="med">
    <p:wipe dir="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smtClean="0"/>
              <a:t>Floppy Disk</a:t>
            </a:r>
          </a:p>
        </p:txBody>
      </p:sp>
      <p:sp>
        <p:nvSpPr>
          <p:cNvPr id="128003" name="Content Placeholder 2"/>
          <p:cNvSpPr>
            <a:spLocks noGrp="1"/>
          </p:cNvSpPr>
          <p:nvPr>
            <p:ph idx="1"/>
          </p:nvPr>
        </p:nvSpPr>
        <p:spPr/>
        <p:txBody>
          <a:bodyPr/>
          <a:lstStyle/>
          <a:p>
            <a:r>
              <a:rPr lang="en-US" smtClean="0"/>
              <a:t>Floppy disk, popularly known as diskette is a removable, round, flat piece of circular plastic that is placed inside a hard jacket – a squared plastic case – to protect it from being touched. </a:t>
            </a:r>
          </a:p>
          <a:p>
            <a:r>
              <a:rPr lang="en-US" smtClean="0"/>
              <a:t>Diskettes are often called floppy because of their fragile nature. </a:t>
            </a:r>
          </a:p>
          <a:p>
            <a:r>
              <a:rPr lang="en-US" smtClean="0"/>
              <a:t>The disk is rotated within the jacket while inside the disk drive. Floppy disks come in 5.25” and 3.5” sizes. </a:t>
            </a:r>
          </a:p>
          <a:p>
            <a:r>
              <a:rPr lang="en-US" smtClean="0"/>
              <a:t>However, the smaller 3.5” disks have replaced the 5.25” as the predominant floppies in microcomputers and workstations. getimage</a:t>
            </a:r>
          </a:p>
        </p:txBody>
      </p:sp>
    </p:spTree>
  </p:cSld>
  <p:clrMapOvr>
    <a:masterClrMapping/>
  </p:clrMapOvr>
  <p:transition spd="med">
    <p:wipe dir="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p:txBody>
          <a:bodyPr/>
          <a:lstStyle/>
          <a:p>
            <a:r>
              <a:rPr lang="en-US" smtClean="0"/>
              <a:t>Floppy Disk (3.5”)</a:t>
            </a:r>
          </a:p>
        </p:txBody>
      </p:sp>
      <p:pic>
        <p:nvPicPr>
          <p:cNvPr id="129027" name="Picture 4"/>
          <p:cNvPicPr>
            <a:picLocks noGrp="1" noChangeAspect="1" noChangeArrowheads="1"/>
          </p:cNvPicPr>
          <p:nvPr>
            <p:ph idx="1"/>
          </p:nvPr>
        </p:nvPicPr>
        <p:blipFill>
          <a:blip r:embed="rId2" cstate="print"/>
          <a:srcRect/>
          <a:stretch>
            <a:fillRect/>
          </a:stretch>
        </p:blipFill>
        <p:spPr>
          <a:xfrm>
            <a:off x="252413" y="1090613"/>
            <a:ext cx="6986587" cy="5464175"/>
          </a:xfrm>
          <a:noFill/>
        </p:spPr>
      </p:pic>
    </p:spTree>
  </p:cSld>
  <p:clrMapOvr>
    <a:masterClrMapping/>
  </p:clrMapOvr>
  <p:transition spd="med">
    <p:wipe dir="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lang="en-US" smtClean="0"/>
              <a:t>Floppy Disk</a:t>
            </a:r>
          </a:p>
        </p:txBody>
      </p:sp>
      <p:sp>
        <p:nvSpPr>
          <p:cNvPr id="130051" name="Content Placeholder 2"/>
          <p:cNvSpPr>
            <a:spLocks noGrp="1"/>
          </p:cNvSpPr>
          <p:nvPr>
            <p:ph idx="1"/>
          </p:nvPr>
        </p:nvSpPr>
        <p:spPr/>
        <p:txBody>
          <a:bodyPr/>
          <a:lstStyle/>
          <a:p>
            <a:r>
              <a:rPr lang="en-US" smtClean="0"/>
              <a:t>A typical 3.5” floppy disk can store up to 1.44 MB of data.</a:t>
            </a:r>
          </a:p>
          <a:p>
            <a:r>
              <a:rPr lang="en-US" smtClean="0"/>
              <a:t>Advantages of these diskettes are that they are smaller and therefore easier to carry and since they are contained in hard plastic jackets, they are less susceptible to physical damage. </a:t>
            </a:r>
          </a:p>
          <a:p>
            <a:r>
              <a:rPr lang="en-US" smtClean="0"/>
              <a:t>The use of diskettes is however fast fading out due to the availability of more reliable, high capacity, robust, portable and yet cheap storage devices such as the Pen drive.</a:t>
            </a:r>
          </a:p>
        </p:txBody>
      </p:sp>
    </p:spTree>
  </p:cSld>
  <p:clrMapOvr>
    <a:masterClrMapping/>
  </p:clrMapOvr>
  <p:transition spd="med">
    <p:wipe dir="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title"/>
          </p:nvPr>
        </p:nvSpPr>
        <p:spPr/>
        <p:txBody>
          <a:bodyPr/>
          <a:lstStyle/>
          <a:p>
            <a:r>
              <a:rPr lang="en-US" smtClean="0"/>
              <a:t>Characteristics of Diskettes</a:t>
            </a:r>
          </a:p>
        </p:txBody>
      </p:sp>
      <p:sp>
        <p:nvSpPr>
          <p:cNvPr id="131075" name="Content Placeholder 2"/>
          <p:cNvSpPr>
            <a:spLocks noGrp="1"/>
          </p:cNvSpPr>
          <p:nvPr>
            <p:ph idx="1"/>
          </p:nvPr>
        </p:nvSpPr>
        <p:spPr/>
        <p:txBody>
          <a:bodyPr/>
          <a:lstStyle/>
          <a:p>
            <a:pPr>
              <a:buFont typeface="Monotype Sorts" pitchFamily="2" charset="2"/>
              <a:buNone/>
            </a:pPr>
            <a:r>
              <a:rPr lang="en-US" smtClean="0"/>
              <a:t>Floppy diskettes have the following characteristics:</a:t>
            </a:r>
          </a:p>
          <a:p>
            <a:r>
              <a:rPr lang="en-US" smtClean="0"/>
              <a:t>Tracks and sectors: Data is recorded on diskettes in concentric rings called tracks.</a:t>
            </a:r>
          </a:p>
          <a:p>
            <a:r>
              <a:rPr lang="en-US" smtClean="0"/>
              <a:t>These tracks are too tiny to be visible to human eye and they are closed concentric rings rather than visible grooves nor a single spiral. </a:t>
            </a:r>
          </a:p>
          <a:p>
            <a:r>
              <a:rPr lang="en-US" smtClean="0"/>
              <a:t>The number of tracks on a diskette is calculated as tracts per inch and usually referred to as tpi. </a:t>
            </a:r>
          </a:p>
          <a:p>
            <a:r>
              <a:rPr lang="en-US" smtClean="0"/>
              <a:t>The higher the tpi, the more data the diskette can hold.</a:t>
            </a:r>
          </a:p>
          <a:p>
            <a:endParaRPr lang="en-US" smtClean="0"/>
          </a:p>
        </p:txBody>
      </p:sp>
    </p:spTree>
  </p:cSld>
  <p:clrMapOvr>
    <a:masterClrMapping/>
  </p:clrMapOvr>
  <p:transition spd="med">
    <p:wipe dir="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r>
              <a:rPr lang="en-US" smtClean="0"/>
              <a:t>Characteristics of Diskettes</a:t>
            </a:r>
          </a:p>
        </p:txBody>
      </p:sp>
      <p:sp>
        <p:nvSpPr>
          <p:cNvPr id="132099" name="Content Placeholder 2"/>
          <p:cNvSpPr>
            <a:spLocks noGrp="1"/>
          </p:cNvSpPr>
          <p:nvPr>
            <p:ph idx="1"/>
          </p:nvPr>
        </p:nvSpPr>
        <p:spPr>
          <a:xfrm>
            <a:off x="292100" y="990600"/>
            <a:ext cx="8585200" cy="4857750"/>
          </a:xfrm>
        </p:spPr>
        <p:txBody>
          <a:bodyPr/>
          <a:lstStyle/>
          <a:p>
            <a:r>
              <a:rPr lang="en-US" sz="2600" smtClean="0"/>
              <a:t>Each track is divided into sectors. Sectors, like tracks are invisible and are wedge shaped used by the computer for storage reference purposes. </a:t>
            </a:r>
          </a:p>
          <a:p>
            <a:r>
              <a:rPr lang="en-US" sz="2600" smtClean="0"/>
              <a:t>Each sector typically holds 512 bytes of data. However, the number of sectors per tract varies according to the recording density – number of bits per inch. </a:t>
            </a:r>
          </a:p>
          <a:p>
            <a:r>
              <a:rPr lang="en-US" sz="2600" smtClean="0"/>
              <a:t>Data saved on diskette are distributed by tracks and sectors on the disk. </a:t>
            </a:r>
          </a:p>
          <a:p>
            <a:r>
              <a:rPr lang="en-US" sz="2600" smtClean="0"/>
              <a:t>The operating system then uses the intersection point of tracks and sectors to reference the location at which a data is stored to spin the disk and position the read-write head for a read or write operation to be performed. </a:t>
            </a:r>
          </a:p>
        </p:txBody>
      </p:sp>
    </p:spTree>
  </p:cSld>
  <p:clrMapOvr>
    <a:masterClrMapping/>
  </p:clrMapOvr>
  <p:transition spd="med">
    <p:wipe dir="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p:txBody>
          <a:bodyPr/>
          <a:lstStyle/>
          <a:p>
            <a:r>
              <a:rPr lang="en-US" smtClean="0"/>
              <a:t>Characteristics of Diskettes</a:t>
            </a:r>
          </a:p>
        </p:txBody>
      </p:sp>
      <p:sp>
        <p:nvSpPr>
          <p:cNvPr id="133123" name="Content Placeholder 2"/>
          <p:cNvSpPr>
            <a:spLocks noGrp="1"/>
          </p:cNvSpPr>
          <p:nvPr>
            <p:ph idx="1"/>
          </p:nvPr>
        </p:nvSpPr>
        <p:spPr/>
        <p:txBody>
          <a:bodyPr/>
          <a:lstStyle/>
          <a:p>
            <a:r>
              <a:rPr lang="en-US" smtClean="0"/>
              <a:t>Unformatted vrs Formatted diskette: Most diskettes today come of the factory formatted. </a:t>
            </a:r>
          </a:p>
          <a:p>
            <a:r>
              <a:rPr lang="en-US" smtClean="0"/>
              <a:t>For a diskette to be ready for use, it has to be formatted. If not, it means you have the task to perform before you use your diskette with your computer and disk drive. </a:t>
            </a:r>
          </a:p>
          <a:p>
            <a:r>
              <a:rPr lang="en-US" smtClean="0"/>
              <a:t>Formatting – or initializing as it known in Macintosh environment – means that you must prepare the disk for use so that the computer operating system can write information on it. </a:t>
            </a:r>
          </a:p>
        </p:txBody>
      </p:sp>
    </p:spTree>
  </p:cSld>
  <p:clrMapOvr>
    <a:masterClrMapping/>
  </p:clrMapOvr>
  <p:transition spd="med">
    <p:wipe dir="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smtClean="0"/>
              <a:t>Characteristics of Diskettes</a:t>
            </a:r>
          </a:p>
        </p:txBody>
      </p:sp>
      <p:sp>
        <p:nvSpPr>
          <p:cNvPr id="134147" name="Content Placeholder 2"/>
          <p:cNvSpPr>
            <a:spLocks noGrp="1"/>
          </p:cNvSpPr>
          <p:nvPr>
            <p:ph idx="1"/>
          </p:nvPr>
        </p:nvSpPr>
        <p:spPr/>
        <p:txBody>
          <a:bodyPr/>
          <a:lstStyle/>
          <a:p>
            <a:r>
              <a:rPr lang="en-US" smtClean="0"/>
              <a:t>Unformatted diskettes are without tracks and sectors on it. By formatting the diskette you define the tracks and sectors on it as well as setting up the file allocation table (FAT) for the diskette. </a:t>
            </a:r>
          </a:p>
          <a:p>
            <a:r>
              <a:rPr lang="en-US" smtClean="0"/>
              <a:t>To understand this better, think about a notebook of plain white pages without any ruled lines, margins, nor page numbers.</a:t>
            </a:r>
          </a:p>
          <a:p>
            <a:r>
              <a:rPr lang="en-US" smtClean="0"/>
              <a:t> Formatting a diskette is like ruling lines and setting the left and right margin and page number for each page. </a:t>
            </a:r>
          </a:p>
        </p:txBody>
      </p:sp>
    </p:spTree>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GB" sz="3200" smtClean="0"/>
              <a:t/>
            </a:r>
            <a:br>
              <a:rPr lang="en-GB" sz="3200" smtClean="0"/>
            </a:br>
            <a:r>
              <a:rPr lang="en-GB" sz="3200" smtClean="0"/>
              <a:t>Fourth generation of Computers (1972 – 1984)</a:t>
            </a:r>
            <a:r>
              <a:rPr lang="en-GB" smtClean="0"/>
              <a:t/>
            </a:r>
            <a:br>
              <a:rPr lang="en-GB" smtClean="0"/>
            </a:br>
            <a:endParaRPr lang="en-GB" smtClean="0"/>
          </a:p>
        </p:txBody>
      </p:sp>
      <p:sp>
        <p:nvSpPr>
          <p:cNvPr id="15363" name="Content Placeholder 2"/>
          <p:cNvSpPr>
            <a:spLocks noGrp="1"/>
          </p:cNvSpPr>
          <p:nvPr>
            <p:ph idx="1"/>
          </p:nvPr>
        </p:nvSpPr>
        <p:spPr/>
        <p:txBody>
          <a:bodyPr/>
          <a:lstStyle/>
          <a:p>
            <a:r>
              <a:rPr lang="en-GB" smtClean="0"/>
              <a:t>Technically speaking these are the modern day computers.</a:t>
            </a:r>
          </a:p>
          <a:p>
            <a:r>
              <a:rPr lang="en-GB" smtClean="0"/>
              <a:t>The fourth generation of Computers were made of Very Large Integrated Circuits (VLICs)</a:t>
            </a:r>
          </a:p>
          <a:p>
            <a:r>
              <a:rPr lang="en-GB" smtClean="0"/>
              <a:t>The VLICs (100,000 devices per chip) ensured that millions of components could be fit into a small chip</a:t>
            </a:r>
          </a:p>
          <a:p>
            <a:r>
              <a:rPr lang="en-GB" smtClean="0"/>
              <a:t>These computers were cheaper, smaller in size, faster in data processing and generated less heat</a:t>
            </a:r>
          </a:p>
        </p:txBody>
      </p:sp>
    </p:spTree>
  </p:cSld>
  <p:clrMapOvr>
    <a:masterClrMapping/>
  </p:clrMapOvr>
  <p:transition spd="med">
    <p:wipe dir="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smtClean="0"/>
              <a:t>Optical Disks</a:t>
            </a:r>
          </a:p>
        </p:txBody>
      </p:sp>
      <p:sp>
        <p:nvSpPr>
          <p:cNvPr id="135171" name="Content Placeholder 2"/>
          <p:cNvSpPr>
            <a:spLocks noGrp="1"/>
          </p:cNvSpPr>
          <p:nvPr>
            <p:ph idx="1"/>
          </p:nvPr>
        </p:nvSpPr>
        <p:spPr>
          <a:xfrm>
            <a:off x="304800" y="990600"/>
            <a:ext cx="8585200" cy="4757738"/>
          </a:xfrm>
        </p:spPr>
        <p:txBody>
          <a:bodyPr/>
          <a:lstStyle/>
          <a:p>
            <a:r>
              <a:rPr lang="en-US" smtClean="0"/>
              <a:t>Optical disks are removable disks on which data is written and read using laser technology – there is no mechanical arm, as it is the case with floppy disk drives and hard disks. </a:t>
            </a:r>
          </a:p>
          <a:p>
            <a:r>
              <a:rPr lang="en-US" smtClean="0"/>
              <a:t>These disks store much more data than floppies. A single optical disk of type called CD-ROM can hold up to 700 MB of data. </a:t>
            </a:r>
          </a:p>
          <a:p>
            <a:r>
              <a:rPr lang="en-US" smtClean="0"/>
              <a:t>This works out to 250,000 pages of text, or more than 7000 photographs or graphic objects or 19 hours of speech, or 74 minutes of video. </a:t>
            </a:r>
          </a:p>
        </p:txBody>
      </p:sp>
    </p:spTree>
  </p:cSld>
  <p:clrMapOvr>
    <a:masterClrMapping/>
  </p:clrMapOvr>
  <p:transition spd="med">
    <p:wipe dir="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smtClean="0"/>
              <a:t>Optical Disks</a:t>
            </a:r>
          </a:p>
        </p:txBody>
      </p:sp>
      <p:sp>
        <p:nvSpPr>
          <p:cNvPr id="136195" name="Content Placeholder 2"/>
          <p:cNvSpPr>
            <a:spLocks noGrp="1"/>
          </p:cNvSpPr>
          <p:nvPr>
            <p:ph idx="1"/>
          </p:nvPr>
        </p:nvSpPr>
        <p:spPr/>
        <p:txBody>
          <a:bodyPr/>
          <a:lstStyle/>
          <a:p>
            <a:r>
              <a:rPr lang="en-US" smtClean="0"/>
              <a:t>The greatest advantage to optical disk is its great capacity as result of the precision of laser technology. </a:t>
            </a:r>
          </a:p>
          <a:p>
            <a:r>
              <a:rPr lang="en-US" smtClean="0"/>
              <a:t>Recently, some manufacturers have even developed CDs that can hold as much as 6 GB. </a:t>
            </a:r>
          </a:p>
          <a:p>
            <a:r>
              <a:rPr lang="en-US" smtClean="0"/>
              <a:t>The most notable drawback to most types of optical disks is that information cannot be changed once stored or written to the optical disk medium. </a:t>
            </a:r>
          </a:p>
          <a:p>
            <a:r>
              <a:rPr lang="en-US" smtClean="0"/>
              <a:t>Although some disks are strictly used for digital data storage, many are used to distribute multimedia programs that combine text, visuals, and sound.</a:t>
            </a:r>
          </a:p>
          <a:p>
            <a:endParaRPr lang="en-US" smtClean="0"/>
          </a:p>
        </p:txBody>
      </p:sp>
    </p:spTree>
  </p:cSld>
  <p:clrMapOvr>
    <a:masterClrMapping/>
  </p:clrMapOvr>
  <p:transition spd="med">
    <p:wipe dir="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p:cNvSpPr>
            <a:spLocks noGrp="1"/>
          </p:cNvSpPr>
          <p:nvPr>
            <p:ph type="title"/>
          </p:nvPr>
        </p:nvSpPr>
        <p:spPr/>
        <p:txBody>
          <a:bodyPr/>
          <a:lstStyle/>
          <a:p>
            <a:r>
              <a:rPr lang="en-US" smtClean="0"/>
              <a:t>Optical Disks </a:t>
            </a:r>
            <a:r>
              <a:rPr lang="en-US" sz="2000" smtClean="0"/>
              <a:t>(Cross-section of compact disk structure)</a:t>
            </a:r>
          </a:p>
        </p:txBody>
      </p:sp>
      <p:pic>
        <p:nvPicPr>
          <p:cNvPr id="137219" name="Picture 2"/>
          <p:cNvPicPr>
            <a:picLocks noGrp="1" noChangeAspect="1" noChangeArrowheads="1"/>
          </p:cNvPicPr>
          <p:nvPr>
            <p:ph idx="1"/>
          </p:nvPr>
        </p:nvPicPr>
        <p:blipFill>
          <a:blip r:embed="rId2" cstate="print"/>
          <a:srcRect/>
          <a:stretch>
            <a:fillRect/>
          </a:stretch>
        </p:blipFill>
        <p:spPr>
          <a:xfrm>
            <a:off x="457200" y="1090613"/>
            <a:ext cx="7696200" cy="5483225"/>
          </a:xfrm>
          <a:noFill/>
        </p:spPr>
      </p:pic>
    </p:spTree>
  </p:cSld>
  <p:clrMapOvr>
    <a:masterClrMapping/>
  </p:clrMapOvr>
  <p:transition spd="med">
    <p:wipe dir="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smtClean="0"/>
              <a:t>Optical Disks</a:t>
            </a:r>
          </a:p>
        </p:txBody>
      </p:sp>
      <p:sp>
        <p:nvSpPr>
          <p:cNvPr id="138243" name="Content Placeholder 2"/>
          <p:cNvSpPr>
            <a:spLocks noGrp="1"/>
          </p:cNvSpPr>
          <p:nvPr>
            <p:ph idx="1"/>
          </p:nvPr>
        </p:nvSpPr>
        <p:spPr/>
        <p:txBody>
          <a:bodyPr/>
          <a:lstStyle/>
          <a:p>
            <a:r>
              <a:rPr lang="en-US" smtClean="0"/>
              <a:t>The structure of an optical disk is sandwich of protective plastic layers and plastic read-write surface with reflective aluminum.</a:t>
            </a:r>
          </a:p>
          <a:p>
            <a:r>
              <a:rPr lang="en-US" smtClean="0"/>
              <a:t> The two outer layers are protective plastic, and the two middle layers are a plastic read-write surface and a layer of reflective aluminum thus making four layers.</a:t>
            </a:r>
          </a:p>
          <a:p>
            <a:r>
              <a:rPr lang="en-US" smtClean="0"/>
              <a:t>With the principal types of optical disk technology, a high power laser beam is used to represent data by burning tiny pits into the bottom of the plastic read-write surface. </a:t>
            </a:r>
          </a:p>
        </p:txBody>
      </p:sp>
    </p:spTree>
  </p:cSld>
  <p:clrMapOvr>
    <a:masterClrMapping/>
  </p:clrMapOvr>
  <p:transition spd="med">
    <p:wipe dir="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r>
              <a:rPr lang="en-US" smtClean="0"/>
              <a:t>Optical Disks</a:t>
            </a:r>
          </a:p>
        </p:txBody>
      </p:sp>
      <p:sp>
        <p:nvSpPr>
          <p:cNvPr id="139267" name="Content Placeholder 2"/>
          <p:cNvSpPr>
            <a:spLocks noGrp="1"/>
          </p:cNvSpPr>
          <p:nvPr>
            <p:ph idx="1"/>
          </p:nvPr>
        </p:nvSpPr>
        <p:spPr/>
        <p:txBody>
          <a:bodyPr/>
          <a:lstStyle/>
          <a:p>
            <a:r>
              <a:rPr lang="en-US" smtClean="0"/>
              <a:t>Low power laser light scans the disk surface to read data. </a:t>
            </a:r>
          </a:p>
          <a:p>
            <a:r>
              <a:rPr lang="en-US" smtClean="0"/>
              <a:t>Pitted areas are not reflected in the process and thus interpreted as 0 bits while smooth areas that reflect are interpreted as 1 bits.</a:t>
            </a:r>
          </a:p>
          <a:p>
            <a:r>
              <a:rPr lang="en-US" smtClean="0"/>
              <a:t>Because the pits are so tiny, a great amount of data can be represented more than it is possible on the same amount of space on a diskette and many hard disks.</a:t>
            </a:r>
          </a:p>
          <a:p>
            <a:endParaRPr lang="en-US" smtClean="0"/>
          </a:p>
        </p:txBody>
      </p:sp>
    </p:spTree>
  </p:cSld>
  <p:clrMapOvr>
    <a:masterClrMapping/>
  </p:clrMapOvr>
  <p:transition spd="med">
    <p:wipe dir="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p:cNvSpPr>
            <a:spLocks noGrp="1"/>
          </p:cNvSpPr>
          <p:nvPr>
            <p:ph type="title"/>
          </p:nvPr>
        </p:nvSpPr>
        <p:spPr/>
        <p:txBody>
          <a:bodyPr/>
          <a:lstStyle/>
          <a:p>
            <a:r>
              <a:rPr lang="en-US" smtClean="0"/>
              <a:t>Optical Disks</a:t>
            </a:r>
          </a:p>
        </p:txBody>
      </p:sp>
      <p:pic>
        <p:nvPicPr>
          <p:cNvPr id="140291" name="Picture 2"/>
          <p:cNvPicPr>
            <a:picLocks noGrp="1" noChangeAspect="1" noChangeArrowheads="1"/>
          </p:cNvPicPr>
          <p:nvPr>
            <p:ph idx="1"/>
          </p:nvPr>
        </p:nvPicPr>
        <p:blipFill>
          <a:blip r:embed="rId2" cstate="print"/>
          <a:srcRect/>
          <a:stretch>
            <a:fillRect/>
          </a:stretch>
        </p:blipFill>
        <p:spPr>
          <a:xfrm>
            <a:off x="228600" y="914400"/>
            <a:ext cx="7543800" cy="5153025"/>
          </a:xfrm>
          <a:noFill/>
        </p:spPr>
      </p:pic>
      <p:sp>
        <p:nvSpPr>
          <p:cNvPr id="140292" name="TextBox 5"/>
          <p:cNvSpPr txBox="1">
            <a:spLocks noChangeArrowheads="1"/>
          </p:cNvSpPr>
          <p:nvPr/>
        </p:nvSpPr>
        <p:spPr bwMode="auto">
          <a:xfrm>
            <a:off x="228600" y="6019800"/>
            <a:ext cx="8763000" cy="830263"/>
          </a:xfrm>
          <a:prstGeom prst="rect">
            <a:avLst/>
          </a:prstGeom>
          <a:noFill/>
          <a:ln w="9525">
            <a:noFill/>
            <a:miter lim="800000"/>
            <a:headEnd/>
            <a:tailEnd/>
          </a:ln>
        </p:spPr>
        <p:txBody>
          <a:bodyPr>
            <a:spAutoFit/>
          </a:bodyPr>
          <a:lstStyle/>
          <a:p>
            <a:r>
              <a:rPr lang="en-US" b="1">
                <a:solidFill>
                  <a:schemeClr val="bg2"/>
                </a:solidFill>
              </a:rPr>
              <a:t>High power laser beam burns pits or write on optical disk and a low-powered beam read data by reflecting smooth areas </a:t>
            </a:r>
            <a:endParaRPr lang="en-US">
              <a:solidFill>
                <a:schemeClr val="bg2"/>
              </a:solidFill>
            </a:endParaRPr>
          </a:p>
        </p:txBody>
      </p:sp>
    </p:spTree>
  </p:cSld>
  <p:clrMapOvr>
    <a:masterClrMapping/>
  </p:clrMapOvr>
  <p:transition spd="med">
    <p:wipe dir="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p:txBody>
          <a:bodyPr/>
          <a:lstStyle/>
          <a:p>
            <a:r>
              <a:rPr lang="en-US" smtClean="0"/>
              <a:t>Optical Disks</a:t>
            </a:r>
          </a:p>
        </p:txBody>
      </p:sp>
      <p:sp>
        <p:nvSpPr>
          <p:cNvPr id="141315" name="Content Placeholder 2"/>
          <p:cNvSpPr>
            <a:spLocks noGrp="1"/>
          </p:cNvSpPr>
          <p:nvPr>
            <p:ph idx="1"/>
          </p:nvPr>
        </p:nvSpPr>
        <p:spPr/>
        <p:txBody>
          <a:bodyPr/>
          <a:lstStyle/>
          <a:p>
            <a:r>
              <a:rPr lang="en-US" smtClean="0"/>
              <a:t>The main types of optical technology used with computers are: </a:t>
            </a:r>
          </a:p>
          <a:p>
            <a:r>
              <a:rPr lang="en-US" smtClean="0"/>
              <a:t> CD-ROM disks </a:t>
            </a:r>
          </a:p>
          <a:p>
            <a:r>
              <a:rPr lang="en-US" smtClean="0"/>
              <a:t> CD-R disks </a:t>
            </a:r>
          </a:p>
          <a:p>
            <a:r>
              <a:rPr lang="en-US" smtClean="0"/>
              <a:t>CD-RW disks </a:t>
            </a:r>
          </a:p>
          <a:p>
            <a:r>
              <a:rPr lang="en-US" smtClean="0"/>
              <a:t>DVD/DVD-ROM </a:t>
            </a:r>
          </a:p>
        </p:txBody>
      </p:sp>
    </p:spTree>
  </p:cSld>
  <p:clrMapOvr>
    <a:masterClrMapping/>
  </p:clrMapOvr>
  <p:transition spd="med">
    <p:wipe dir="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title"/>
          </p:nvPr>
        </p:nvSpPr>
        <p:spPr/>
        <p:txBody>
          <a:bodyPr/>
          <a:lstStyle/>
          <a:p>
            <a:r>
              <a:rPr lang="en-US" smtClean="0"/>
              <a:t>CD-ROM Disks </a:t>
            </a:r>
          </a:p>
        </p:txBody>
      </p:sp>
      <p:sp>
        <p:nvSpPr>
          <p:cNvPr id="142339" name="Content Placeholder 2"/>
          <p:cNvSpPr>
            <a:spLocks noGrp="1"/>
          </p:cNvSpPr>
          <p:nvPr>
            <p:ph idx="1"/>
          </p:nvPr>
        </p:nvSpPr>
        <p:spPr/>
        <p:txBody>
          <a:bodyPr/>
          <a:lstStyle/>
          <a:p>
            <a:r>
              <a:rPr lang="en-US" smtClean="0"/>
              <a:t>One of the most popular of optical disks is the CD-ROM – compact disk-read-only memory. </a:t>
            </a:r>
          </a:p>
          <a:p>
            <a:r>
              <a:rPr lang="en-US" smtClean="0"/>
              <a:t>This type is used only to hold software programs and data. </a:t>
            </a:r>
          </a:p>
          <a:p>
            <a:r>
              <a:rPr lang="en-US" smtClean="0"/>
              <a:t>CD-ROM is much like the music CD; it is a read-only storage medium. </a:t>
            </a:r>
          </a:p>
          <a:p>
            <a:r>
              <a:rPr lang="en-US" smtClean="0"/>
              <a:t>Read-only means once data or information – which may include visuals and sound – is written on the disk from the factory, it cannot be overwritten or erased by the user. </a:t>
            </a:r>
          </a:p>
        </p:txBody>
      </p:sp>
    </p:spTree>
  </p:cSld>
  <p:clrMapOvr>
    <a:masterClrMapping/>
  </p:clrMapOvr>
  <p:transition spd="med">
    <p:wipe dir="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smtClean="0"/>
              <a:t>CD-ROM Disks </a:t>
            </a:r>
          </a:p>
        </p:txBody>
      </p:sp>
      <p:sp>
        <p:nvSpPr>
          <p:cNvPr id="143363" name="Content Placeholder 2"/>
          <p:cNvSpPr>
            <a:spLocks noGrp="1"/>
          </p:cNvSpPr>
          <p:nvPr>
            <p:ph idx="1"/>
          </p:nvPr>
        </p:nvSpPr>
        <p:spPr/>
        <p:txBody>
          <a:bodyPr/>
          <a:lstStyle/>
          <a:p>
            <a:r>
              <a:rPr lang="en-US" smtClean="0"/>
              <a:t>Most microcomputers have built-in CD-ROM drives. </a:t>
            </a:r>
          </a:p>
          <a:p>
            <a:r>
              <a:rPr lang="en-US" smtClean="0"/>
              <a:t>Often times the drives are labeled with their speed; written as 10x, 20x, or higher. A 10x drive can access data at 1.5 megabytes per second – the equivalent of 500 typed pages of text. </a:t>
            </a:r>
          </a:p>
          <a:p>
            <a:r>
              <a:rPr lang="en-US" smtClean="0"/>
              <a:t>The faster the drive spins, the more quickly it can deliver data to the processor. </a:t>
            </a:r>
          </a:p>
          <a:p>
            <a:r>
              <a:rPr lang="en-US" smtClean="0"/>
              <a:t>Typical PC CD-ROM drive is used with only one disk; however, there are multi-disk drives that can handle up to 100 disks. Such drives are called jukeboxes, or CD changers. </a:t>
            </a:r>
          </a:p>
        </p:txBody>
      </p:sp>
    </p:spTree>
  </p:cSld>
  <p:clrMapOvr>
    <a:masterClrMapping/>
  </p:clrMapOvr>
  <p:transition spd="med">
    <p:wipe dir="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smtClean="0"/>
              <a:t>CD-R Disks</a:t>
            </a:r>
          </a:p>
        </p:txBody>
      </p:sp>
      <p:sp>
        <p:nvSpPr>
          <p:cNvPr id="144387" name="Content Placeholder 2"/>
          <p:cNvSpPr>
            <a:spLocks noGrp="1"/>
          </p:cNvSpPr>
          <p:nvPr>
            <p:ph idx="1"/>
          </p:nvPr>
        </p:nvSpPr>
        <p:spPr/>
        <p:txBody>
          <a:bodyPr/>
          <a:lstStyle/>
          <a:p>
            <a:r>
              <a:rPr lang="en-US" smtClean="0"/>
              <a:t>CD-R, which stands for compact disk-recordable, is a CD format that allows users with CDR drives to write data, only once, onto a specially manufactured disk that can then be read by a standard CD-ROM drive. </a:t>
            </a:r>
          </a:p>
          <a:p>
            <a:r>
              <a:rPr lang="en-US" smtClean="0"/>
              <a:t>Typical example is the Photo CD system developed by Kodak.</a:t>
            </a:r>
          </a:p>
          <a:p>
            <a:r>
              <a:rPr lang="en-US" smtClean="0"/>
              <a:t>Photo CD technology allows photographs taken with ordinary 35 millimeter camera to be stored digitally on an optical disk. </a:t>
            </a:r>
          </a:p>
        </p:txBody>
      </p:sp>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88925" y="76200"/>
            <a:ext cx="8585200" cy="730250"/>
          </a:xfrm>
        </p:spPr>
        <p:txBody>
          <a:bodyPr/>
          <a:lstStyle/>
          <a:p>
            <a:r>
              <a:rPr lang="en-GB" sz="3000" smtClean="0"/>
              <a:t>Fifth Generation (Present and Beyond) Artificial Intelligence</a:t>
            </a:r>
          </a:p>
        </p:txBody>
      </p:sp>
      <p:sp>
        <p:nvSpPr>
          <p:cNvPr id="16387" name="Content Placeholder 2"/>
          <p:cNvSpPr>
            <a:spLocks noGrp="1"/>
          </p:cNvSpPr>
          <p:nvPr>
            <p:ph idx="1"/>
          </p:nvPr>
        </p:nvSpPr>
        <p:spPr/>
        <p:txBody>
          <a:bodyPr/>
          <a:lstStyle/>
          <a:p>
            <a:r>
              <a:rPr lang="en-GB" sz="2600" smtClean="0"/>
              <a:t>Fifth generation computing devices, based on artificial intelligence, are still in development, though there are some applications, such as voice recognition, that are being used today. </a:t>
            </a:r>
          </a:p>
          <a:p>
            <a:r>
              <a:rPr lang="en-GB" sz="2600" smtClean="0"/>
              <a:t>The use of parallel processing and superconductors is helping to make artificial intelligence a reality. Quantum computation and molecular and nanotechnology will radically change the face of computers in years to come. </a:t>
            </a:r>
          </a:p>
          <a:p>
            <a:r>
              <a:rPr lang="en-GB" sz="2600" smtClean="0"/>
              <a:t>The goal of fifth-generation computing is to develop devices that respond to natural language input and are capable of learning and self-organization.</a:t>
            </a:r>
          </a:p>
        </p:txBody>
      </p:sp>
    </p:spTree>
  </p:cSld>
  <p:clrMapOvr>
    <a:masterClrMapping/>
  </p:clrMapOvr>
  <p:transition spd="med">
    <p:wipe dir="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p:txBody>
          <a:bodyPr/>
          <a:lstStyle/>
          <a:p>
            <a:r>
              <a:rPr lang="en-US" smtClean="0"/>
              <a:t>CD-R Disks</a:t>
            </a:r>
          </a:p>
        </p:txBody>
      </p:sp>
      <p:sp>
        <p:nvSpPr>
          <p:cNvPr id="145411" name="Content Placeholder 2"/>
          <p:cNvSpPr>
            <a:spLocks noGrp="1"/>
          </p:cNvSpPr>
          <p:nvPr>
            <p:ph idx="1"/>
          </p:nvPr>
        </p:nvSpPr>
        <p:spPr/>
        <p:txBody>
          <a:bodyPr/>
          <a:lstStyle/>
          <a:p>
            <a:r>
              <a:rPr lang="en-US" smtClean="0"/>
              <a:t>CD-R are now becoming the industry standard for backing up files on the hard disk and for coping large volume of software programs and data including audio visuals. </a:t>
            </a:r>
          </a:p>
          <a:p>
            <a:endParaRPr lang="en-US" smtClean="0"/>
          </a:p>
          <a:p>
            <a:r>
              <a:rPr lang="en-US" smtClean="0"/>
              <a:t>A typical CD-R has a capacity 700 megabytes</a:t>
            </a:r>
          </a:p>
          <a:p>
            <a:endParaRPr lang="en-US" smtClean="0"/>
          </a:p>
        </p:txBody>
      </p:sp>
    </p:spTree>
  </p:cSld>
  <p:clrMapOvr>
    <a:masterClrMapping/>
  </p:clrMapOvr>
  <p:transition spd="med">
    <p:wipe dir="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smtClean="0"/>
              <a:t>CD-RW Disks</a:t>
            </a:r>
          </a:p>
        </p:txBody>
      </p:sp>
      <p:sp>
        <p:nvSpPr>
          <p:cNvPr id="146435" name="Content Placeholder 2"/>
          <p:cNvSpPr>
            <a:spLocks noGrp="1"/>
          </p:cNvSpPr>
          <p:nvPr>
            <p:ph idx="1"/>
          </p:nvPr>
        </p:nvSpPr>
        <p:spPr/>
        <p:txBody>
          <a:bodyPr/>
          <a:lstStyle/>
          <a:p>
            <a:r>
              <a:rPr lang="en-US" smtClean="0"/>
              <a:t>CD-RW stands for compact disk rewritable. It is sometime referred to as erasable CD. </a:t>
            </a:r>
          </a:p>
          <a:p>
            <a:r>
              <a:rPr lang="en-US" smtClean="0"/>
              <a:t>CDRW allows users to erase data so that the disk can be used over and over again just like the pen drive. </a:t>
            </a:r>
          </a:p>
          <a:p>
            <a:r>
              <a:rPr lang="en-US" smtClean="0"/>
              <a:t>The most common type is the magneto-optical disk which used aspects of both magnetic and optical disk technologies.</a:t>
            </a:r>
          </a:p>
        </p:txBody>
      </p:sp>
    </p:spTree>
  </p:cSld>
  <p:clrMapOvr>
    <a:masterClrMapping/>
  </p:clrMapOvr>
  <p:transition spd="med">
    <p:wipe dir="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lstStyle/>
          <a:p>
            <a:r>
              <a:rPr lang="en-US" smtClean="0"/>
              <a:t>DVD-ROM Disks</a:t>
            </a:r>
          </a:p>
        </p:txBody>
      </p:sp>
      <p:sp>
        <p:nvSpPr>
          <p:cNvPr id="147459" name="Content Placeholder 2"/>
          <p:cNvSpPr>
            <a:spLocks noGrp="1"/>
          </p:cNvSpPr>
          <p:nvPr>
            <p:ph idx="1"/>
          </p:nvPr>
        </p:nvSpPr>
        <p:spPr/>
        <p:txBody>
          <a:bodyPr/>
          <a:lstStyle/>
          <a:p>
            <a:r>
              <a:rPr lang="en-US" smtClean="0"/>
              <a:t>Originally, DVD was not abbreviation for anything according to the industrial sponsors. </a:t>
            </a:r>
          </a:p>
          <a:p>
            <a:r>
              <a:rPr lang="en-US" smtClean="0"/>
              <a:t>The letters used to be interpreted as “digital video disk” and later, when its diverse possibilities became obvious, for “digital versatile disk”.</a:t>
            </a:r>
          </a:p>
          <a:p>
            <a:r>
              <a:rPr lang="en-US" smtClean="0"/>
              <a:t>DVD is a silvery, 5-inch optically readable digital disk that looks like an audio compact disk but can store up to 40 gigabytes, allowing great data storage, studio-quality video images, and theatre-like surround sound. </a:t>
            </a:r>
          </a:p>
          <a:p>
            <a:endParaRPr lang="en-US" smtClean="0"/>
          </a:p>
        </p:txBody>
      </p:sp>
    </p:spTree>
  </p:cSld>
  <p:clrMapOvr>
    <a:masterClrMapping/>
  </p:clrMapOvr>
  <p:transition spd="med">
    <p:wipe dir="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smtClean="0"/>
              <a:t>DVD-ROM Disks</a:t>
            </a:r>
          </a:p>
        </p:txBody>
      </p:sp>
      <p:sp>
        <p:nvSpPr>
          <p:cNvPr id="148483" name="Content Placeholder 2"/>
          <p:cNvSpPr>
            <a:spLocks noGrp="1"/>
          </p:cNvSpPr>
          <p:nvPr>
            <p:ph idx="1"/>
          </p:nvPr>
        </p:nvSpPr>
        <p:spPr/>
        <p:txBody>
          <a:bodyPr/>
          <a:lstStyle/>
          <a:p>
            <a:r>
              <a:rPr lang="en-US" smtClean="0"/>
              <a:t>The home-entertainment version is simply called DVD. </a:t>
            </a:r>
          </a:p>
          <a:p>
            <a:r>
              <a:rPr lang="en-US" smtClean="0"/>
              <a:t>The computer version of DVD is called the DVD-ROM disk. </a:t>
            </a:r>
          </a:p>
          <a:p>
            <a:r>
              <a:rPr lang="en-US" smtClean="0"/>
              <a:t>It represents a new generation of high-density CD-ROM disks.</a:t>
            </a:r>
          </a:p>
        </p:txBody>
      </p:sp>
    </p:spTree>
  </p:cSld>
  <p:clrMapOvr>
    <a:masterClrMapping/>
  </p:clrMapOvr>
  <p:transition spd="med">
    <p:wipe dir="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p:txBody>
          <a:bodyPr/>
          <a:lstStyle/>
          <a:p>
            <a:r>
              <a:rPr lang="en-US" smtClean="0"/>
              <a:t>Pen Drives </a:t>
            </a:r>
          </a:p>
        </p:txBody>
      </p:sp>
      <p:sp>
        <p:nvSpPr>
          <p:cNvPr id="149507" name="Content Placeholder 2"/>
          <p:cNvSpPr>
            <a:spLocks noGrp="1"/>
          </p:cNvSpPr>
          <p:nvPr>
            <p:ph idx="1"/>
          </p:nvPr>
        </p:nvSpPr>
        <p:spPr/>
        <p:txBody>
          <a:bodyPr/>
          <a:lstStyle/>
          <a:p>
            <a:r>
              <a:rPr lang="en-US" smtClean="0"/>
              <a:t>Pen drive is a portable USB flash memory device that can be used to quickly transfer audio, video and data files from the hard drive of one computer to another. </a:t>
            </a:r>
          </a:p>
          <a:p>
            <a:r>
              <a:rPr lang="en-US" smtClean="0"/>
              <a:t>With a construction that is small enough to fit into a pocket, the pen drive derives its name from the fact that many of these USB drive devices resemble a small pen or pencil in size and shape. </a:t>
            </a:r>
          </a:p>
          <a:p>
            <a:r>
              <a:rPr lang="en-US" smtClean="0"/>
              <a:t>A USB flash drive consists of a NAND-type flash memory data storage device integrated with a USB (Universal Serial Bus) interface. </a:t>
            </a:r>
          </a:p>
        </p:txBody>
      </p:sp>
    </p:spTree>
  </p:cSld>
  <p:clrMapOvr>
    <a:masterClrMapping/>
  </p:clrMapOvr>
  <p:transition spd="med">
    <p:wipe dir="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smtClean="0"/>
              <a:t>Pen Drives </a:t>
            </a:r>
          </a:p>
        </p:txBody>
      </p:sp>
      <p:sp>
        <p:nvSpPr>
          <p:cNvPr id="150531" name="Content Placeholder 2"/>
          <p:cNvSpPr>
            <a:spLocks noGrp="1"/>
          </p:cNvSpPr>
          <p:nvPr>
            <p:ph idx="1"/>
          </p:nvPr>
        </p:nvSpPr>
        <p:spPr/>
        <p:txBody>
          <a:bodyPr/>
          <a:lstStyle/>
          <a:p>
            <a:r>
              <a:rPr lang="en-US" smtClean="0"/>
              <a:t>USB flash drives are typically removable and rewritable, much smaller than a floppy disk, and most USB flash drives weigh less than an ounce (30 g).</a:t>
            </a:r>
          </a:p>
          <a:p>
            <a:r>
              <a:rPr lang="en-US" smtClean="0"/>
              <a:t>Storage capacities typically range from 64 MB to 128 GB with steady improvements in size and price per capacity. </a:t>
            </a:r>
          </a:p>
          <a:p>
            <a:r>
              <a:rPr lang="en-US" smtClean="0"/>
              <a:t>Some allow 1 million write or erase cycles and have 10-year data retention, connected by USB 1.1 or USB 2.0. </a:t>
            </a:r>
          </a:p>
          <a:p>
            <a:endParaRPr lang="en-US" smtClean="0"/>
          </a:p>
        </p:txBody>
      </p:sp>
    </p:spTree>
  </p:cSld>
  <p:clrMapOvr>
    <a:masterClrMapping/>
  </p:clrMapOvr>
  <p:transition spd="med">
    <p:wipe dir="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p:cNvSpPr>
            <a:spLocks noGrp="1"/>
          </p:cNvSpPr>
          <p:nvPr>
            <p:ph type="title"/>
          </p:nvPr>
        </p:nvSpPr>
        <p:spPr/>
        <p:txBody>
          <a:bodyPr/>
          <a:lstStyle/>
          <a:p>
            <a:r>
              <a:rPr lang="en-US" smtClean="0"/>
              <a:t>Pen Drives </a:t>
            </a:r>
          </a:p>
        </p:txBody>
      </p:sp>
      <p:sp>
        <p:nvSpPr>
          <p:cNvPr id="151555" name="Content Placeholder 2"/>
          <p:cNvSpPr>
            <a:spLocks noGrp="1"/>
          </p:cNvSpPr>
          <p:nvPr>
            <p:ph idx="1"/>
          </p:nvPr>
        </p:nvSpPr>
        <p:spPr/>
        <p:txBody>
          <a:bodyPr/>
          <a:lstStyle/>
          <a:p>
            <a:r>
              <a:rPr lang="en-US" smtClean="0"/>
              <a:t>A flash drive consists of a small printed circuit board protected inside a plastic, metal, or rubberized case, robust enough for carrying with no additional protection—in a pocket or on a key chain, for example. </a:t>
            </a:r>
          </a:p>
          <a:p>
            <a:r>
              <a:rPr lang="en-US" smtClean="0"/>
              <a:t>The USB connector is protected by a removable cap or by retracting into the body of the drive, although it is not likely to be damaged if exposed (but it may damage other items, for example a bag it is placed in). </a:t>
            </a:r>
          </a:p>
        </p:txBody>
      </p:sp>
    </p:spTree>
  </p:cSld>
  <p:clrMapOvr>
    <a:masterClrMapping/>
  </p:clrMapOvr>
  <p:transition spd="med">
    <p:wipe dir="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smtClean="0"/>
              <a:t>Pen Drives </a:t>
            </a:r>
          </a:p>
        </p:txBody>
      </p:sp>
      <p:sp>
        <p:nvSpPr>
          <p:cNvPr id="152579" name="Content Placeholder 2"/>
          <p:cNvSpPr>
            <a:spLocks noGrp="1"/>
          </p:cNvSpPr>
          <p:nvPr>
            <p:ph idx="1"/>
          </p:nvPr>
        </p:nvSpPr>
        <p:spPr/>
        <p:txBody>
          <a:bodyPr/>
          <a:lstStyle/>
          <a:p>
            <a:r>
              <a:rPr lang="en-US" smtClean="0"/>
              <a:t>Most flash drives use a standard type-A USB connection allowing plugging into a port on a personal computer, but drives for other interfaces also exist.</a:t>
            </a:r>
          </a:p>
          <a:p>
            <a:r>
              <a:rPr lang="en-US" smtClean="0"/>
              <a:t>Equipped with a large amount of memory capacity, the pen drive is considered to be an improvement on both the older floppy drive disks and the more modern compact disks that are often used to copy data and reload the files on a different hard drive.</a:t>
            </a:r>
          </a:p>
          <a:p>
            <a:r>
              <a:rPr lang="en-US" smtClean="0"/>
              <a:t> Even a pen drive with a relatively low storage capacity tends to provide plenty of space for a number of files. </a:t>
            </a:r>
          </a:p>
        </p:txBody>
      </p:sp>
    </p:spTree>
  </p:cSld>
  <p:clrMapOvr>
    <a:masterClrMapping/>
  </p:clrMapOvr>
  <p:transition spd="med">
    <p:wipe dir="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smtClean="0"/>
              <a:t>Pen Drives </a:t>
            </a:r>
          </a:p>
        </p:txBody>
      </p:sp>
      <p:sp>
        <p:nvSpPr>
          <p:cNvPr id="153603" name="Content Placeholder 2"/>
          <p:cNvSpPr>
            <a:spLocks noGrp="1"/>
          </p:cNvSpPr>
          <p:nvPr>
            <p:ph idx="1"/>
          </p:nvPr>
        </p:nvSpPr>
        <p:spPr/>
        <p:txBody>
          <a:bodyPr/>
          <a:lstStyle/>
          <a:p>
            <a:r>
              <a:rPr lang="en-US" smtClean="0"/>
              <a:t>The types of files that can be loaded onto a pen drive are all the common types that can be housed on any hard drive. This makes it possible for persons to copy photos, spreadsheets, word processing documents, movie clips, music tracks, and just about any other type of file. </a:t>
            </a:r>
          </a:p>
          <a:p>
            <a:r>
              <a:rPr lang="en-US" smtClean="0"/>
              <a:t>getimage</a:t>
            </a:r>
          </a:p>
          <a:p>
            <a:endParaRPr lang="en-US" smtClean="0"/>
          </a:p>
        </p:txBody>
      </p:sp>
    </p:spTree>
  </p:cSld>
  <p:clrMapOvr>
    <a:masterClrMapping/>
  </p:clrMapOvr>
  <p:transition spd="med">
    <p:wipe dir="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itle 1"/>
          <p:cNvSpPr>
            <a:spLocks noGrp="1"/>
          </p:cNvSpPr>
          <p:nvPr>
            <p:ph type="title"/>
          </p:nvPr>
        </p:nvSpPr>
        <p:spPr/>
        <p:txBody>
          <a:bodyPr/>
          <a:lstStyle/>
          <a:p>
            <a:r>
              <a:rPr lang="en-US" sz="3200" smtClean="0"/>
              <a:t>The Read/Write Operations of the Hard Disks </a:t>
            </a:r>
          </a:p>
        </p:txBody>
      </p:sp>
      <p:sp>
        <p:nvSpPr>
          <p:cNvPr id="154627" name="Content Placeholder 2"/>
          <p:cNvSpPr>
            <a:spLocks noGrp="1"/>
          </p:cNvSpPr>
          <p:nvPr>
            <p:ph idx="1"/>
          </p:nvPr>
        </p:nvSpPr>
        <p:spPr/>
        <p:txBody>
          <a:bodyPr/>
          <a:lstStyle/>
          <a:p>
            <a:r>
              <a:rPr lang="en-US" smtClean="0"/>
              <a:t>Unlike floppies, hard disks are composed of many layers of thin but rigid metal or glass platters covered with a substance that allows data to be held in the form of magnetized spots.</a:t>
            </a:r>
          </a:p>
          <a:p>
            <a:r>
              <a:rPr lang="en-US" smtClean="0"/>
              <a:t> Hard disks are also tightly sealed within an enclosed unit to prevent any foreign matter such as dust or smoke from getting inside. </a:t>
            </a:r>
          </a:p>
          <a:p>
            <a:r>
              <a:rPr lang="en-US" smtClean="0"/>
              <a:t>Because hard disks have multiple double-sided platters; they can hold much more data than floppy diskettes. Capacity of hard disks keeps on soaring every year. </a:t>
            </a:r>
          </a:p>
        </p:txBody>
      </p:sp>
    </p:spTree>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GB" smtClean="0"/>
              <a:t>Classification of Computer</a:t>
            </a:r>
          </a:p>
        </p:txBody>
      </p:sp>
      <p:sp>
        <p:nvSpPr>
          <p:cNvPr id="17411" name="Content Placeholder 2"/>
          <p:cNvSpPr>
            <a:spLocks noGrp="1"/>
          </p:cNvSpPr>
          <p:nvPr>
            <p:ph idx="1"/>
          </p:nvPr>
        </p:nvSpPr>
        <p:spPr>
          <a:xfrm>
            <a:off x="292100" y="1090613"/>
            <a:ext cx="8585200" cy="5767387"/>
          </a:xfrm>
        </p:spPr>
        <p:txBody>
          <a:bodyPr/>
          <a:lstStyle/>
          <a:p>
            <a:r>
              <a:rPr lang="en-GB" smtClean="0"/>
              <a:t>Basically, there are three ways of classifying Computers and these are classification by data representation, classification by purpose and classification by processing speed and storage capacity.</a:t>
            </a:r>
          </a:p>
          <a:p>
            <a:r>
              <a:rPr lang="en-GB" smtClean="0"/>
              <a:t>Classification by Data Representation</a:t>
            </a:r>
          </a:p>
          <a:p>
            <a:pPr>
              <a:buFont typeface="Monotype Sorts" pitchFamily="2" charset="2"/>
              <a:buNone/>
            </a:pPr>
            <a:endParaRPr lang="en-GB" smtClean="0"/>
          </a:p>
          <a:p>
            <a:r>
              <a:rPr lang="en-GB" smtClean="0"/>
              <a:t>Classification by Purpose</a:t>
            </a:r>
          </a:p>
          <a:p>
            <a:pPr>
              <a:buFont typeface="Monotype Sorts" pitchFamily="2" charset="2"/>
              <a:buNone/>
            </a:pPr>
            <a:endParaRPr lang="en-GB" smtClean="0"/>
          </a:p>
          <a:p>
            <a:r>
              <a:rPr lang="en-GB" smtClean="0"/>
              <a:t>Classification by processing speed and storage capacity</a:t>
            </a:r>
          </a:p>
          <a:p>
            <a:endParaRPr lang="en-GB" smtClean="0"/>
          </a:p>
        </p:txBody>
      </p:sp>
    </p:spTree>
  </p:cSld>
  <p:clrMapOvr>
    <a:masterClrMapping/>
  </p:clrMapOvr>
  <p:transition spd="med">
    <p:wipe dir="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sz="3200" smtClean="0"/>
              <a:t>The Read/Write Operations of the Hard Disks </a:t>
            </a:r>
          </a:p>
        </p:txBody>
      </p:sp>
      <p:sp>
        <p:nvSpPr>
          <p:cNvPr id="155651" name="Content Placeholder 2"/>
          <p:cNvSpPr>
            <a:spLocks noGrp="1"/>
          </p:cNvSpPr>
          <p:nvPr>
            <p:ph idx="1"/>
          </p:nvPr>
        </p:nvSpPr>
        <p:spPr/>
        <p:txBody>
          <a:bodyPr/>
          <a:lstStyle/>
          <a:p>
            <a:r>
              <a:rPr lang="en-US" smtClean="0"/>
              <a:t>Today, it is not uncommon to find 160 GB hard disks. </a:t>
            </a:r>
          </a:p>
          <a:p>
            <a:r>
              <a:rPr lang="en-US" smtClean="0"/>
              <a:t>A disk drive is a device that holds, spins, read data from and writes data to the disk. </a:t>
            </a:r>
          </a:p>
          <a:p>
            <a:r>
              <a:rPr lang="en-US" smtClean="0"/>
              <a:t>An internal hard disk is a single unit that contains both the disk drive and the storage medium (multiple platters). </a:t>
            </a:r>
          </a:p>
          <a:p>
            <a:r>
              <a:rPr lang="en-US" smtClean="0"/>
              <a:t>This type looks like part of the front panel of your system. </a:t>
            </a:r>
          </a:p>
        </p:txBody>
      </p:sp>
    </p:spTree>
  </p:cSld>
  <p:clrMapOvr>
    <a:masterClrMapping/>
  </p:clrMapOvr>
  <p:transition spd="med">
    <p:wipe dir="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sz="3200" smtClean="0"/>
              <a:t>The Read/Write Operations of the Hard Disks </a:t>
            </a:r>
          </a:p>
        </p:txBody>
      </p:sp>
      <p:sp>
        <p:nvSpPr>
          <p:cNvPr id="156675" name="Content Placeholder 2"/>
          <p:cNvSpPr>
            <a:spLocks noGrp="1"/>
          </p:cNvSpPr>
          <p:nvPr>
            <p:ph idx="1"/>
          </p:nvPr>
        </p:nvSpPr>
        <p:spPr>
          <a:xfrm>
            <a:off x="304800" y="990600"/>
            <a:ext cx="8585200" cy="4757738"/>
          </a:xfrm>
        </p:spPr>
        <p:txBody>
          <a:bodyPr/>
          <a:lstStyle/>
          <a:p>
            <a:r>
              <a:rPr lang="en-US" smtClean="0"/>
              <a:t>Reading data from the disk entails the data represented by magnetic spots being converted to electronic signals and transmitted to the primary storage – internal memory or RAM. </a:t>
            </a:r>
          </a:p>
          <a:p>
            <a:r>
              <a:rPr lang="en-US" smtClean="0"/>
              <a:t>That is ‘read’ means data is copied form the disk. </a:t>
            </a:r>
          </a:p>
          <a:p>
            <a:r>
              <a:rPr lang="en-US" smtClean="0"/>
              <a:t>‘Write’ operation entails the recording of electronic information processed by the computer onto the disk. </a:t>
            </a:r>
          </a:p>
          <a:p>
            <a:r>
              <a:rPr lang="en-US" smtClean="0"/>
              <a:t>Data – represented as electronic signals within the computer‘s memory – is transferred onto the disk and then stored as magnetized spots. Data is read from or written onto a tape in similar fashion.</a:t>
            </a:r>
          </a:p>
        </p:txBody>
      </p:sp>
    </p:spTree>
  </p:cSld>
  <p:clrMapOvr>
    <a:masterClrMapping/>
  </p:clrMapOvr>
  <p:transition spd="med">
    <p:wipe dir="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sz="3200" smtClean="0"/>
              <a:t>The Read/Write Operations of the Hard Disks </a:t>
            </a:r>
          </a:p>
        </p:txBody>
      </p:sp>
      <p:sp>
        <p:nvSpPr>
          <p:cNvPr id="157699" name="Content Placeholder 2"/>
          <p:cNvSpPr>
            <a:spLocks noGrp="1"/>
          </p:cNvSpPr>
          <p:nvPr>
            <p:ph idx="1"/>
          </p:nvPr>
        </p:nvSpPr>
        <p:spPr/>
        <p:txBody>
          <a:bodyPr/>
          <a:lstStyle/>
          <a:p>
            <a:r>
              <a:rPr lang="en-US" smtClean="0"/>
              <a:t>A hard disk cartridge is a disk storage device in which the disk drive is separate from the hard disk storage medium. </a:t>
            </a:r>
          </a:p>
          <a:p>
            <a:r>
              <a:rPr lang="en-US" smtClean="0"/>
              <a:t>This type provides increased storage capacity of hard disks and ability to change disk media, as with floppy disks. </a:t>
            </a:r>
          </a:p>
          <a:p>
            <a:r>
              <a:rPr lang="en-US" smtClean="0"/>
              <a:t>Hard card, often referred to as memory cards, this is a type of hard disk that can be added to your system by inserting it into an expansion slot. </a:t>
            </a:r>
          </a:p>
          <a:p>
            <a:r>
              <a:rPr lang="en-US" smtClean="0"/>
              <a:t>However, hard cards do not holds as much information as other types of hard disks. </a:t>
            </a:r>
          </a:p>
        </p:txBody>
      </p:sp>
    </p:spTree>
  </p:cSld>
  <p:clrMapOvr>
    <a:masterClrMapping/>
  </p:clrMapOvr>
  <p:transition spd="med">
    <p:wipe dir="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p:cNvSpPr>
            <a:spLocks noGrp="1"/>
          </p:cNvSpPr>
          <p:nvPr>
            <p:ph type="title"/>
          </p:nvPr>
        </p:nvSpPr>
        <p:spPr>
          <a:xfrm>
            <a:off x="304800" y="0"/>
            <a:ext cx="8585200" cy="806450"/>
          </a:xfrm>
        </p:spPr>
        <p:txBody>
          <a:bodyPr/>
          <a:lstStyle/>
          <a:p>
            <a:r>
              <a:rPr lang="en-US" sz="3000" smtClean="0"/>
              <a:t>Detailed Operation Of The Internal Hard Disk Drive  </a:t>
            </a:r>
          </a:p>
        </p:txBody>
      </p:sp>
      <p:sp>
        <p:nvSpPr>
          <p:cNvPr id="158723" name="Content Placeholder 2"/>
          <p:cNvSpPr>
            <a:spLocks noGrp="1"/>
          </p:cNvSpPr>
          <p:nvPr>
            <p:ph idx="1"/>
          </p:nvPr>
        </p:nvSpPr>
        <p:spPr/>
        <p:txBody>
          <a:bodyPr/>
          <a:lstStyle/>
          <a:p>
            <a:r>
              <a:rPr lang="en-US" smtClean="0"/>
              <a:t>In microcomputers, the internal drive is installed in a drive bay, a slot or opening in the computer cabinet. </a:t>
            </a:r>
          </a:p>
          <a:p>
            <a:r>
              <a:rPr lang="en-US" smtClean="0"/>
              <a:t>A hard disk is not visible from the outside of the microcomputer; it simply looks like part of the front panel on the system cabinet. </a:t>
            </a:r>
          </a:p>
          <a:p>
            <a:r>
              <a:rPr lang="en-US" smtClean="0"/>
              <a:t>However, in the inside are disks on a drive spindle, read-write heads mounted on an actuator (access) arm that moves back and forth, and power connection circuitry. </a:t>
            </a:r>
          </a:p>
          <a:p>
            <a:r>
              <a:rPr lang="en-US" smtClean="0"/>
              <a:t>The disks are often 1 to 3.5” in diameter. </a:t>
            </a:r>
          </a:p>
        </p:txBody>
      </p:sp>
    </p:spTree>
  </p:cSld>
  <p:clrMapOvr>
    <a:masterClrMapping/>
  </p:clrMapOvr>
  <p:transition spd="med">
    <p:wipe dir="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p:cNvSpPr>
            <a:spLocks noGrp="1"/>
          </p:cNvSpPr>
          <p:nvPr>
            <p:ph type="title"/>
          </p:nvPr>
        </p:nvSpPr>
        <p:spPr/>
        <p:txBody>
          <a:bodyPr/>
          <a:lstStyle/>
          <a:p>
            <a:r>
              <a:rPr lang="en-US" sz="3000" smtClean="0"/>
              <a:t>Detailed Operation Of The Internal Hard Disk Drive </a:t>
            </a:r>
          </a:p>
        </p:txBody>
      </p:sp>
      <p:sp>
        <p:nvSpPr>
          <p:cNvPr id="159747" name="Content Placeholder 2"/>
          <p:cNvSpPr>
            <a:spLocks noGrp="1"/>
          </p:cNvSpPr>
          <p:nvPr>
            <p:ph idx="1"/>
          </p:nvPr>
        </p:nvSpPr>
        <p:spPr/>
        <p:txBody>
          <a:bodyPr/>
          <a:lstStyle/>
          <a:p>
            <a:r>
              <a:rPr lang="en-US" smtClean="0"/>
              <a:t>The operation is much the same as for a diskette drive, with read-write heads locating specific pieces of data according to track and disk surface number.</a:t>
            </a:r>
          </a:p>
          <a:p>
            <a:r>
              <a:rPr lang="en-US" smtClean="0"/>
              <a:t>Hard disk drives do not use the sector method to locate data. Rather, they use what is known as the cylinder method. </a:t>
            </a:r>
          </a:p>
          <a:p>
            <a:r>
              <a:rPr lang="en-US" smtClean="0"/>
              <a:t>Because the access arms holding the read-write heads all move together, the read-write heads are always over the same track on each disk at the same time.</a:t>
            </a:r>
          </a:p>
          <a:p>
            <a:pPr>
              <a:buFont typeface="Monotype Sorts" pitchFamily="2" charset="2"/>
              <a:buNone/>
            </a:pPr>
            <a:endParaRPr lang="en-US" smtClean="0"/>
          </a:p>
        </p:txBody>
      </p:sp>
    </p:spTree>
  </p:cSld>
  <p:clrMapOvr>
    <a:masterClrMapping/>
  </p:clrMapOvr>
  <p:transition spd="med">
    <p:wipe dir="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title"/>
          </p:nvPr>
        </p:nvSpPr>
        <p:spPr/>
        <p:txBody>
          <a:bodyPr/>
          <a:lstStyle/>
          <a:p>
            <a:r>
              <a:rPr lang="en-US" sz="3000" smtClean="0"/>
              <a:t>Detailed Operation Of The Internal Hard Disk Drive </a:t>
            </a:r>
          </a:p>
        </p:txBody>
      </p:sp>
      <p:sp>
        <p:nvSpPr>
          <p:cNvPr id="160771" name="Content Placeholder 2"/>
          <p:cNvSpPr>
            <a:spLocks noGrp="1"/>
          </p:cNvSpPr>
          <p:nvPr>
            <p:ph idx="1"/>
          </p:nvPr>
        </p:nvSpPr>
        <p:spPr/>
        <p:txBody>
          <a:bodyPr/>
          <a:lstStyle/>
          <a:p>
            <a:r>
              <a:rPr lang="en-US" smtClean="0"/>
              <a:t>All tracks with the same number, lined up one above the other, thus form a cylinder</a:t>
            </a:r>
          </a:p>
          <a:p>
            <a:r>
              <a:rPr lang="en-US" smtClean="0"/>
              <a:t>Figure of layers of disks and Read-Write arm inside disk drive below</a:t>
            </a:r>
          </a:p>
        </p:txBody>
      </p:sp>
    </p:spTree>
  </p:cSld>
  <p:clrMapOvr>
    <a:masterClrMapping/>
  </p:clrMapOvr>
  <p:transition spd="med">
    <p:wipe dir="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sz="3000" smtClean="0"/>
              <a:t>Detailed Operation Of The Internal Hard Disk Drive </a:t>
            </a:r>
          </a:p>
        </p:txBody>
      </p:sp>
      <p:pic>
        <p:nvPicPr>
          <p:cNvPr id="161795" name="Picture 4"/>
          <p:cNvPicPr>
            <a:picLocks noGrp="1" noChangeAspect="1" noChangeArrowheads="1"/>
          </p:cNvPicPr>
          <p:nvPr>
            <p:ph idx="1"/>
          </p:nvPr>
        </p:nvPicPr>
        <p:blipFill>
          <a:blip r:embed="rId2" cstate="print"/>
          <a:srcRect/>
          <a:stretch>
            <a:fillRect/>
          </a:stretch>
        </p:blipFill>
        <p:spPr>
          <a:xfrm>
            <a:off x="762000" y="1090613"/>
            <a:ext cx="7005638" cy="5235575"/>
          </a:xfrm>
          <a:noFill/>
        </p:spPr>
      </p:pic>
    </p:spTree>
  </p:cSld>
  <p:clrMapOvr>
    <a:masterClrMapping/>
  </p:clrMapOvr>
  <p:transition spd="med">
    <p:wipe dir="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sz="3000" smtClean="0"/>
              <a:t>Detailed Operation Of The Internal Hard Disk Drive </a:t>
            </a:r>
          </a:p>
        </p:txBody>
      </p:sp>
      <p:sp>
        <p:nvSpPr>
          <p:cNvPr id="162819" name="Content Placeholder 2"/>
          <p:cNvSpPr>
            <a:spLocks noGrp="1"/>
          </p:cNvSpPr>
          <p:nvPr>
            <p:ph idx="1"/>
          </p:nvPr>
        </p:nvSpPr>
        <p:spPr>
          <a:xfrm>
            <a:off x="304800" y="990600"/>
            <a:ext cx="8585200" cy="4757738"/>
          </a:xfrm>
        </p:spPr>
        <p:txBody>
          <a:bodyPr/>
          <a:lstStyle/>
          <a:p>
            <a:r>
              <a:rPr lang="en-US" smtClean="0"/>
              <a:t>Hard disks have the advantage of capacity and speed. A typical hard disk can hold 80GB of data or above. </a:t>
            </a:r>
          </a:p>
          <a:p>
            <a:r>
              <a:rPr lang="en-US" smtClean="0"/>
              <a:t>Seek time – the time it takes for read-write heads to move to the correct track – measured in milliseconds (1000th of a second). </a:t>
            </a:r>
          </a:p>
          <a:p>
            <a:r>
              <a:rPr lang="en-US" smtClean="0"/>
              <a:t>Seek time for microcomputers hard disks ranges from 1 to 3ms. </a:t>
            </a:r>
          </a:p>
          <a:p>
            <a:r>
              <a:rPr lang="en-US" smtClean="0"/>
              <a:t>After the head reaches the desired data, it must wait for the disk to rotate so the head is positioned over the correct sector; this rotation time is called latency, which may be about 1 to 2 ms for a hard drive. </a:t>
            </a:r>
          </a:p>
        </p:txBody>
      </p:sp>
    </p:spTree>
  </p:cSld>
  <p:clrMapOvr>
    <a:masterClrMapping/>
  </p:clrMapOvr>
  <p:transition spd="med">
    <p:wipe dir="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p:txBody>
          <a:bodyPr/>
          <a:lstStyle/>
          <a:p>
            <a:r>
              <a:rPr lang="en-US" sz="3000" smtClean="0"/>
              <a:t>Detailed Operation Of The Internal Hard Disk Drive </a:t>
            </a:r>
          </a:p>
        </p:txBody>
      </p:sp>
      <p:sp>
        <p:nvSpPr>
          <p:cNvPr id="163843" name="Content Placeholder 2"/>
          <p:cNvSpPr>
            <a:spLocks noGrp="1"/>
          </p:cNvSpPr>
          <p:nvPr>
            <p:ph idx="1"/>
          </p:nvPr>
        </p:nvSpPr>
        <p:spPr/>
        <p:txBody>
          <a:bodyPr/>
          <a:lstStyle/>
          <a:p>
            <a:r>
              <a:rPr lang="en-US" smtClean="0"/>
              <a:t>Access time is the sum of seek time and latency.</a:t>
            </a:r>
          </a:p>
          <a:p>
            <a:r>
              <a:rPr lang="en-US" smtClean="0"/>
              <a:t>Main disadvantage of hard disk remains the possibility of head crash. </a:t>
            </a:r>
          </a:p>
          <a:p>
            <a:r>
              <a:rPr lang="en-US" smtClean="0"/>
              <a:t>A head crash happens when the surface of the read-write head or particles on its surface come into contact with the disk surface, causing the loss of some or all of the data on the disk. </a:t>
            </a:r>
          </a:p>
          <a:p>
            <a:r>
              <a:rPr lang="en-US" smtClean="0"/>
              <a:t>A head crash can also be caused by jarring or even power outage when the hard disk is in use. </a:t>
            </a:r>
          </a:p>
          <a:p>
            <a:endParaRPr lang="en-US" smtClean="0"/>
          </a:p>
        </p:txBody>
      </p:sp>
    </p:spTree>
  </p:cSld>
  <p:clrMapOvr>
    <a:masterClrMapping/>
  </p:clrMapOvr>
  <p:transition spd="med">
    <p:wipe dir="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p:cNvSpPr>
            <a:spLocks noGrp="1"/>
          </p:cNvSpPr>
          <p:nvPr>
            <p:ph type="title"/>
          </p:nvPr>
        </p:nvSpPr>
        <p:spPr/>
        <p:txBody>
          <a:bodyPr/>
          <a:lstStyle/>
          <a:p>
            <a:r>
              <a:rPr lang="en-US" sz="3000" smtClean="0"/>
              <a:t>Detailed Operation Of The Internal Hard Disk Drive </a:t>
            </a:r>
          </a:p>
        </p:txBody>
      </p:sp>
      <p:sp>
        <p:nvSpPr>
          <p:cNvPr id="164867" name="Content Placeholder 2"/>
          <p:cNvSpPr>
            <a:spLocks noGrp="1"/>
          </p:cNvSpPr>
          <p:nvPr>
            <p:ph idx="1"/>
          </p:nvPr>
        </p:nvSpPr>
        <p:spPr/>
        <p:txBody>
          <a:bodyPr/>
          <a:lstStyle/>
          <a:p>
            <a:r>
              <a:rPr lang="en-US" smtClean="0"/>
              <a:t>Hard disk crash can be disastrous particularly if the data on it has not been back up, so care has to be taken to backup your data at all times. </a:t>
            </a:r>
          </a:p>
          <a:p>
            <a:r>
              <a:rPr lang="en-US" smtClean="0"/>
              <a:t>It is also strongly recommended that your system be always connected to an uninterrupted power supply (UPS).</a:t>
            </a:r>
          </a:p>
        </p:txBody>
      </p:sp>
    </p:spTree>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GB" smtClean="0"/>
              <a:t>Classification by Data Representation</a:t>
            </a:r>
          </a:p>
        </p:txBody>
      </p:sp>
      <p:sp>
        <p:nvSpPr>
          <p:cNvPr id="18435" name="Content Placeholder 2"/>
          <p:cNvSpPr>
            <a:spLocks noGrp="1"/>
          </p:cNvSpPr>
          <p:nvPr>
            <p:ph idx="1"/>
          </p:nvPr>
        </p:nvSpPr>
        <p:spPr/>
        <p:txBody>
          <a:bodyPr/>
          <a:lstStyle/>
          <a:p>
            <a:r>
              <a:rPr lang="en-GB" smtClean="0"/>
              <a:t>Computers represent data in different forms. Some represent data in continuous form while others represent data in discrete form. Under classification by data representation, there are three types of Computers and these are </a:t>
            </a:r>
          </a:p>
          <a:p>
            <a:pPr>
              <a:buFont typeface="Franklin Gothic Demi" pitchFamily="34" charset="0"/>
              <a:buAutoNum type="arabicPeriod"/>
            </a:pPr>
            <a:r>
              <a:rPr lang="en-GB" smtClean="0"/>
              <a:t>Digital,</a:t>
            </a:r>
          </a:p>
          <a:p>
            <a:pPr>
              <a:buFont typeface="Franklin Gothic Demi" pitchFamily="34" charset="0"/>
              <a:buAutoNum type="arabicPeriod"/>
            </a:pPr>
            <a:r>
              <a:rPr lang="en-GB" smtClean="0"/>
              <a:t>Analogue </a:t>
            </a:r>
          </a:p>
          <a:p>
            <a:pPr>
              <a:buFont typeface="Franklin Gothic Demi" pitchFamily="34" charset="0"/>
              <a:buAutoNum type="arabicPeriod"/>
            </a:pPr>
            <a:r>
              <a:rPr lang="en-GB" smtClean="0"/>
              <a:t>Hybrid</a:t>
            </a:r>
          </a:p>
        </p:txBody>
      </p:sp>
    </p:spTree>
  </p:cSld>
  <p:clrMapOvr>
    <a:masterClrMapping/>
  </p:clrMapOvr>
  <p:transition spd="med">
    <p:wipe dir="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p:cNvSpPr>
            <a:spLocks noGrp="1"/>
          </p:cNvSpPr>
          <p:nvPr>
            <p:ph type="title"/>
          </p:nvPr>
        </p:nvSpPr>
        <p:spPr/>
        <p:txBody>
          <a:bodyPr/>
          <a:lstStyle/>
          <a:p>
            <a:r>
              <a:rPr lang="en-US" smtClean="0"/>
              <a:t>SYSTEM SOFTWARE </a:t>
            </a:r>
          </a:p>
        </p:txBody>
      </p:sp>
      <p:sp>
        <p:nvSpPr>
          <p:cNvPr id="165891" name="Content Placeholder 2"/>
          <p:cNvSpPr>
            <a:spLocks noGrp="1"/>
          </p:cNvSpPr>
          <p:nvPr>
            <p:ph idx="1"/>
          </p:nvPr>
        </p:nvSpPr>
        <p:spPr/>
        <p:txBody>
          <a:bodyPr/>
          <a:lstStyle/>
          <a:p>
            <a:r>
              <a:rPr lang="en-US" smtClean="0"/>
              <a:t>Software consists of step-by-step instructions that the computer follows to perform a task or solve a problem. </a:t>
            </a:r>
          </a:p>
          <a:p>
            <a:r>
              <a:rPr lang="en-US" smtClean="0"/>
              <a:t>Unlike hardware, software is “soft”. </a:t>
            </a:r>
          </a:p>
          <a:p>
            <a:r>
              <a:rPr lang="en-US" smtClean="0"/>
              <a:t>Soft in the sense that the instructions they consist of are not touchable the way hardware components are. </a:t>
            </a:r>
          </a:p>
          <a:p>
            <a:r>
              <a:rPr lang="en-US" smtClean="0"/>
              <a:t>Note that software basically consists of programs (electronically coded instructions), and not data. Hence, software is “run”, and data is “processed”. </a:t>
            </a:r>
          </a:p>
        </p:txBody>
      </p:sp>
    </p:spTree>
  </p:cSld>
  <p:clrMapOvr>
    <a:masterClrMapping/>
  </p:clrMapOvr>
  <p:transition spd="med">
    <p:wipe dir="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1"/>
          <p:cNvSpPr>
            <a:spLocks noGrp="1"/>
          </p:cNvSpPr>
          <p:nvPr>
            <p:ph type="title"/>
          </p:nvPr>
        </p:nvSpPr>
        <p:spPr/>
        <p:txBody>
          <a:bodyPr/>
          <a:lstStyle/>
          <a:p>
            <a:r>
              <a:rPr lang="en-US" smtClean="0"/>
              <a:t>SYSTEM SOFTWARE </a:t>
            </a:r>
          </a:p>
        </p:txBody>
      </p:sp>
      <p:sp>
        <p:nvSpPr>
          <p:cNvPr id="166915" name="Content Placeholder 2"/>
          <p:cNvSpPr>
            <a:spLocks noGrp="1"/>
          </p:cNvSpPr>
          <p:nvPr>
            <p:ph idx="1"/>
          </p:nvPr>
        </p:nvSpPr>
        <p:spPr/>
        <p:txBody>
          <a:bodyPr/>
          <a:lstStyle/>
          <a:p>
            <a:r>
              <a:rPr lang="en-US" smtClean="0"/>
              <a:t>Principally, software can be classified into three categories: </a:t>
            </a:r>
          </a:p>
          <a:p>
            <a:pPr lvl="1">
              <a:buFont typeface="Wingdings" pitchFamily="2" charset="2"/>
              <a:buChar char="§"/>
            </a:pPr>
            <a:r>
              <a:rPr lang="en-US" smtClean="0"/>
              <a:t> System software </a:t>
            </a:r>
          </a:p>
          <a:p>
            <a:pPr lvl="1">
              <a:buFont typeface="Wingdings" pitchFamily="2" charset="2"/>
              <a:buChar char="§"/>
            </a:pPr>
            <a:r>
              <a:rPr lang="en-US" smtClean="0"/>
              <a:t>Applications software </a:t>
            </a:r>
          </a:p>
          <a:p>
            <a:pPr lvl="1">
              <a:buFont typeface="Wingdings" pitchFamily="2" charset="2"/>
              <a:buChar char="§"/>
            </a:pPr>
            <a:r>
              <a:rPr lang="en-US" smtClean="0"/>
              <a:t>Language Translators </a:t>
            </a:r>
          </a:p>
          <a:p>
            <a:pPr lvl="1">
              <a:buFont typeface="Wingdings" pitchFamily="2" charset="2"/>
              <a:buNone/>
            </a:pPr>
            <a:r>
              <a:rPr lang="en-US" smtClean="0"/>
              <a:t>	</a:t>
            </a:r>
          </a:p>
          <a:p>
            <a:pPr lvl="1">
              <a:buFont typeface="Wingdings" pitchFamily="2" charset="2"/>
              <a:buNone/>
            </a:pPr>
            <a:r>
              <a:rPr lang="en-US" smtClean="0"/>
              <a:t>	System software is a suite of computer programs that control and manage the basic operations of the computer and also act as interface between the user and the computer. </a:t>
            </a:r>
          </a:p>
          <a:p>
            <a:pPr lvl="1">
              <a:buFont typeface="Wingdings" pitchFamily="2" charset="2"/>
              <a:buNone/>
            </a:pPr>
            <a:endParaRPr lang="en-US" smtClean="0"/>
          </a:p>
          <a:p>
            <a:pPr lvl="1">
              <a:buFont typeface="Wingdings" pitchFamily="2" charset="2"/>
              <a:buNone/>
            </a:pPr>
            <a:r>
              <a:rPr lang="en-US" smtClean="0"/>
              <a:t>	System software is the platform on which applications software are run. </a:t>
            </a:r>
          </a:p>
        </p:txBody>
      </p:sp>
    </p:spTree>
  </p:cSld>
  <p:clrMapOvr>
    <a:masterClrMapping/>
  </p:clrMapOvr>
  <p:transition spd="med">
    <p:wipe dir="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p:txBody>
          <a:bodyPr/>
          <a:lstStyle/>
          <a:p>
            <a:r>
              <a:rPr lang="en-US" smtClean="0"/>
              <a:t>SYSTEM SOFTWARE </a:t>
            </a:r>
          </a:p>
        </p:txBody>
      </p:sp>
      <p:sp>
        <p:nvSpPr>
          <p:cNvPr id="167939" name="Content Placeholder 2"/>
          <p:cNvSpPr>
            <a:spLocks noGrp="1"/>
          </p:cNvSpPr>
          <p:nvPr>
            <p:ph idx="1"/>
          </p:nvPr>
        </p:nvSpPr>
        <p:spPr/>
        <p:txBody>
          <a:bodyPr/>
          <a:lstStyle/>
          <a:p>
            <a:r>
              <a:rPr lang="en-US" smtClean="0"/>
              <a:t>Without the system software you won‘t be able to run any application software. </a:t>
            </a:r>
          </a:p>
          <a:p>
            <a:endParaRPr lang="en-US" smtClean="0"/>
          </a:p>
          <a:p>
            <a:r>
              <a:rPr lang="en-US" smtClean="0"/>
              <a:t>In fact, the user won‘t be able to communicate with the computer at all.</a:t>
            </a:r>
          </a:p>
          <a:p>
            <a:endParaRPr lang="en-US" smtClean="0"/>
          </a:p>
          <a:p>
            <a:r>
              <a:rPr lang="en-US" smtClean="0"/>
              <a:t>While you are using the computer or running application software, the system software is in the background making sure that the hardware carries out the tasks you want to perform. </a:t>
            </a:r>
          </a:p>
        </p:txBody>
      </p:sp>
    </p:spTree>
  </p:cSld>
  <p:clrMapOvr>
    <a:masterClrMapping/>
  </p:clrMapOvr>
  <p:transition spd="med">
    <p:wipe dir="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lstStyle/>
          <a:p>
            <a:r>
              <a:rPr lang="en-US" smtClean="0"/>
              <a:t>SYSTEM SOFTWARE </a:t>
            </a:r>
          </a:p>
        </p:txBody>
      </p:sp>
      <p:sp>
        <p:nvSpPr>
          <p:cNvPr id="168963" name="Content Placeholder 2"/>
          <p:cNvSpPr>
            <a:spLocks noGrp="1"/>
          </p:cNvSpPr>
          <p:nvPr>
            <p:ph idx="1"/>
          </p:nvPr>
        </p:nvSpPr>
        <p:spPr/>
        <p:txBody>
          <a:bodyPr/>
          <a:lstStyle/>
          <a:p>
            <a:r>
              <a:rPr lang="en-US" smtClean="0"/>
              <a:t>Because system software is the closest to the hardware, it must handle a number of difficult and tedious tasks that include: </a:t>
            </a:r>
          </a:p>
          <a:p>
            <a:endParaRPr lang="en-US" smtClean="0"/>
          </a:p>
          <a:p>
            <a:r>
              <a:rPr lang="en-US" smtClean="0"/>
              <a:t>a) System Initialization: Initialization process takes place on switching on the computer system. </a:t>
            </a:r>
          </a:p>
          <a:p>
            <a:endParaRPr lang="en-US" smtClean="0"/>
          </a:p>
          <a:p>
            <a:r>
              <a:rPr lang="en-US" smtClean="0"/>
              <a:t>At this point, the system software stores the hardware configurations, for example type of monitor and amount of internal memory available, and loads the operating system. </a:t>
            </a:r>
          </a:p>
        </p:txBody>
      </p:sp>
    </p:spTree>
  </p:cSld>
  <p:clrMapOvr>
    <a:masterClrMapping/>
  </p:clrMapOvr>
  <p:transition spd="med">
    <p:wipe dir="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p:cNvSpPr>
            <a:spLocks noGrp="1"/>
          </p:cNvSpPr>
          <p:nvPr>
            <p:ph type="title"/>
          </p:nvPr>
        </p:nvSpPr>
        <p:spPr/>
        <p:txBody>
          <a:bodyPr/>
          <a:lstStyle/>
          <a:p>
            <a:r>
              <a:rPr lang="en-US" smtClean="0"/>
              <a:t>SYSTEM SOFTWARE </a:t>
            </a:r>
          </a:p>
        </p:txBody>
      </p:sp>
      <p:sp>
        <p:nvSpPr>
          <p:cNvPr id="169987" name="Content Placeholder 2"/>
          <p:cNvSpPr>
            <a:spLocks noGrp="1"/>
          </p:cNvSpPr>
          <p:nvPr>
            <p:ph idx="1"/>
          </p:nvPr>
        </p:nvSpPr>
        <p:spPr/>
        <p:txBody>
          <a:bodyPr/>
          <a:lstStyle/>
          <a:p>
            <a:r>
              <a:rPr lang="en-US" smtClean="0"/>
              <a:t>b) Managing System Resources: This task entails controlling of the execution of the application software and coordinating how the various peripherals work together. </a:t>
            </a:r>
          </a:p>
          <a:p>
            <a:r>
              <a:rPr lang="en-US" smtClean="0"/>
              <a:t>c) Utilities: These are subprograms that manage the interface to storage devices like the hard disk and the CD-ROM. </a:t>
            </a:r>
          </a:p>
          <a:p>
            <a:r>
              <a:rPr lang="en-US" smtClean="0"/>
              <a:t>They also handle such tasks as file storage and retrievals, file copying, and disk formatting. </a:t>
            </a:r>
          </a:p>
          <a:p>
            <a:r>
              <a:rPr lang="en-US" smtClean="0"/>
              <a:t>For example, when you save a Word document, the system software utility for file saving takes over and complete the task. </a:t>
            </a:r>
          </a:p>
        </p:txBody>
      </p:sp>
    </p:spTree>
  </p:cSld>
  <p:clrMapOvr>
    <a:masterClrMapping/>
  </p:clrMapOvr>
  <p:transition spd="med">
    <p:wipe dir="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p:cNvSpPr>
            <a:spLocks noGrp="1"/>
          </p:cNvSpPr>
          <p:nvPr>
            <p:ph type="title"/>
          </p:nvPr>
        </p:nvSpPr>
        <p:spPr/>
        <p:txBody>
          <a:bodyPr/>
          <a:lstStyle/>
          <a:p>
            <a:r>
              <a:rPr lang="en-US" smtClean="0"/>
              <a:t>SYSTEM SOFTWARE </a:t>
            </a:r>
          </a:p>
        </p:txBody>
      </p:sp>
      <p:sp>
        <p:nvSpPr>
          <p:cNvPr id="171011" name="Content Placeholder 2"/>
          <p:cNvSpPr>
            <a:spLocks noGrp="1"/>
          </p:cNvSpPr>
          <p:nvPr>
            <p:ph idx="1"/>
          </p:nvPr>
        </p:nvSpPr>
        <p:spPr/>
        <p:txBody>
          <a:bodyPr/>
          <a:lstStyle/>
          <a:p>
            <a:r>
              <a:rPr lang="en-US" smtClean="0"/>
              <a:t>d) Handling Input / Output: This entails responsibilities for input and output such as reading characters from the keyboard and displaying them on the screen. </a:t>
            </a:r>
          </a:p>
          <a:p>
            <a:r>
              <a:rPr lang="en-US" smtClean="0"/>
              <a:t>It is the system software that enables communication between the user and the computer and also between the computer and its connecting peripherals. </a:t>
            </a:r>
          </a:p>
          <a:p>
            <a:r>
              <a:rPr lang="en-US" smtClean="0"/>
              <a:t>As a computer user, you will have to use system software, it is therefore important to understand the role it plays in the computer system. </a:t>
            </a:r>
          </a:p>
        </p:txBody>
      </p:sp>
    </p:spTree>
  </p:cSld>
  <p:clrMapOvr>
    <a:masterClrMapping/>
  </p:clrMapOvr>
  <p:transition spd="med">
    <p:wipe dir="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p:cNvSpPr>
            <a:spLocks noGrp="1"/>
          </p:cNvSpPr>
          <p:nvPr>
            <p:ph type="title"/>
          </p:nvPr>
        </p:nvSpPr>
        <p:spPr/>
        <p:txBody>
          <a:bodyPr/>
          <a:lstStyle/>
          <a:p>
            <a:r>
              <a:rPr lang="en-US" smtClean="0"/>
              <a:t>SYSTEM SOFTWARE </a:t>
            </a:r>
          </a:p>
        </p:txBody>
      </p:sp>
      <p:sp>
        <p:nvSpPr>
          <p:cNvPr id="172035" name="Content Placeholder 2"/>
          <p:cNvSpPr>
            <a:spLocks noGrp="1"/>
          </p:cNvSpPr>
          <p:nvPr>
            <p:ph idx="1"/>
          </p:nvPr>
        </p:nvSpPr>
        <p:spPr/>
        <p:txBody>
          <a:bodyPr/>
          <a:lstStyle/>
          <a:p>
            <a:r>
              <a:rPr lang="en-US" smtClean="0"/>
              <a:t>System software comprises of a large number of program units that can be grouped into the following categories: </a:t>
            </a:r>
          </a:p>
          <a:p>
            <a:r>
              <a:rPr lang="en-US" smtClean="0"/>
              <a:t>(i) Operating system and BIOS (Basic Input / Output system) </a:t>
            </a:r>
          </a:p>
          <a:p>
            <a:r>
              <a:rPr lang="en-US" smtClean="0"/>
              <a:t>(ii) Device Drivers </a:t>
            </a:r>
          </a:p>
          <a:p>
            <a:r>
              <a:rPr lang="en-US" smtClean="0"/>
              <a:t>(iii) Utility programs </a:t>
            </a:r>
          </a:p>
          <a:p>
            <a:endParaRPr lang="en-US" smtClean="0"/>
          </a:p>
        </p:txBody>
      </p:sp>
    </p:spTree>
  </p:cSld>
  <p:clrMapOvr>
    <a:masterClrMapping/>
  </p:clrMapOvr>
  <p:transition spd="med">
    <p:wipe dir="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r>
              <a:rPr lang="en-US" smtClean="0"/>
              <a:t>Operating System</a:t>
            </a:r>
          </a:p>
        </p:txBody>
      </p:sp>
      <p:sp>
        <p:nvSpPr>
          <p:cNvPr id="173059" name="Content Placeholder 2"/>
          <p:cNvSpPr>
            <a:spLocks noGrp="1"/>
          </p:cNvSpPr>
          <p:nvPr>
            <p:ph idx="1"/>
          </p:nvPr>
        </p:nvSpPr>
        <p:spPr/>
        <p:txBody>
          <a:bodyPr/>
          <a:lstStyle/>
          <a:p>
            <a:r>
              <a:rPr lang="en-US" smtClean="0"/>
              <a:t>The operating system, popularly referred to as OS is the most important of the system software components. </a:t>
            </a:r>
          </a:p>
          <a:p>
            <a:r>
              <a:rPr lang="en-US" smtClean="0"/>
              <a:t>The operating system can be described as the </a:t>
            </a:r>
            <a:r>
              <a:rPr lang="en-US" i="1" smtClean="0"/>
              <a:t>intelligence of the </a:t>
            </a:r>
            <a:r>
              <a:rPr lang="en-US" smtClean="0"/>
              <a:t>computer. </a:t>
            </a:r>
          </a:p>
          <a:p>
            <a:r>
              <a:rPr lang="en-US" smtClean="0"/>
              <a:t>All the “common sense” that a computer exhibits is due to the operating system that runs it or runs on it. </a:t>
            </a:r>
          </a:p>
          <a:p>
            <a:r>
              <a:rPr lang="en-US" smtClean="0"/>
              <a:t>It serves as the interface between the user and the machine and also enables communication between the computer and its connecting peripherals or external devices.</a:t>
            </a:r>
          </a:p>
        </p:txBody>
      </p:sp>
    </p:spTree>
  </p:cSld>
  <p:clrMapOvr>
    <a:masterClrMapping/>
  </p:clrMapOvr>
  <p:transition spd="med">
    <p:wipe dir="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p:cNvSpPr>
            <a:spLocks noGrp="1"/>
          </p:cNvSpPr>
          <p:nvPr>
            <p:ph type="title"/>
          </p:nvPr>
        </p:nvSpPr>
        <p:spPr/>
        <p:txBody>
          <a:bodyPr/>
          <a:lstStyle/>
          <a:p>
            <a:r>
              <a:rPr lang="en-US" smtClean="0"/>
              <a:t>Operating System</a:t>
            </a:r>
          </a:p>
        </p:txBody>
      </p:sp>
      <p:sp>
        <p:nvSpPr>
          <p:cNvPr id="174083" name="Content Placeholder 2"/>
          <p:cNvSpPr>
            <a:spLocks noGrp="1"/>
          </p:cNvSpPr>
          <p:nvPr>
            <p:ph idx="1"/>
          </p:nvPr>
        </p:nvSpPr>
        <p:spPr/>
        <p:txBody>
          <a:bodyPr/>
          <a:lstStyle/>
          <a:p>
            <a:r>
              <a:rPr lang="en-US" smtClean="0"/>
              <a:t>It consists of master programs, called the supervisor, that manage the basic operations of the computer. </a:t>
            </a:r>
          </a:p>
          <a:p>
            <a:r>
              <a:rPr lang="en-US" smtClean="0"/>
              <a:t>These programs reside in the RAM while the computer is on and provide resource management services of many kinds, handling such tasks as running and storing programs and processing data.</a:t>
            </a:r>
          </a:p>
          <a:p>
            <a:r>
              <a:rPr lang="en-US" smtClean="0"/>
              <a:t> The operating system shields the user from the complexities of managing the computer thus enables the user to concentrate on personal task or applications.</a:t>
            </a:r>
          </a:p>
          <a:p>
            <a:endParaRPr lang="en-US" smtClean="0"/>
          </a:p>
        </p:txBody>
      </p:sp>
    </p:spTree>
  </p:cSld>
  <p:clrMapOvr>
    <a:masterClrMapping/>
  </p:clrMapOvr>
  <p:transition spd="med">
    <p:wipe dir="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p:cNvSpPr>
            <a:spLocks noGrp="1"/>
          </p:cNvSpPr>
          <p:nvPr>
            <p:ph type="title"/>
          </p:nvPr>
        </p:nvSpPr>
        <p:spPr/>
        <p:txBody>
          <a:bodyPr/>
          <a:lstStyle/>
          <a:p>
            <a:r>
              <a:rPr lang="en-US" smtClean="0"/>
              <a:t>Operating System</a:t>
            </a:r>
          </a:p>
        </p:txBody>
      </p:sp>
      <p:sp>
        <p:nvSpPr>
          <p:cNvPr id="175107" name="Content Placeholder 2"/>
          <p:cNvSpPr>
            <a:spLocks noGrp="1"/>
          </p:cNvSpPr>
          <p:nvPr>
            <p:ph idx="1"/>
          </p:nvPr>
        </p:nvSpPr>
        <p:spPr>
          <a:xfrm>
            <a:off x="304800" y="990600"/>
            <a:ext cx="8585200" cy="4757738"/>
          </a:xfrm>
        </p:spPr>
        <p:txBody>
          <a:bodyPr/>
          <a:lstStyle/>
          <a:p>
            <a:r>
              <a:rPr lang="en-US" smtClean="0"/>
              <a:t>The operating system gets loaded into the RAM – the main memory – upon “booting” the computer. </a:t>
            </a:r>
          </a:p>
          <a:p>
            <a:r>
              <a:rPr lang="en-US" smtClean="0"/>
              <a:t>Booting refers to the process of switching on the computer from the main power supply and triggering off the execution of the </a:t>
            </a:r>
            <a:r>
              <a:rPr lang="en-US" i="1" smtClean="0"/>
              <a:t>bootstrap loader or boot routine – instructions </a:t>
            </a:r>
            <a:r>
              <a:rPr lang="en-US" smtClean="0"/>
              <a:t>wired into the ROM which in turn loads the operating system automatically into the RAM or main memory (usually from the hard disk). </a:t>
            </a:r>
          </a:p>
          <a:p>
            <a:r>
              <a:rPr lang="en-US" smtClean="0"/>
              <a:t>In the process other programs, diagnostic routines also starts up and test the main memory, the central processing unit, and other parts of the system to make sure they are all running properly. </a:t>
            </a:r>
          </a:p>
        </p:txBody>
      </p:sp>
    </p:spTree>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GB" smtClean="0"/>
              <a:t>Classification by Data Representation</a:t>
            </a:r>
          </a:p>
        </p:txBody>
      </p:sp>
      <p:sp>
        <p:nvSpPr>
          <p:cNvPr id="19459" name="Content Placeholder 2"/>
          <p:cNvSpPr>
            <a:spLocks noGrp="1"/>
          </p:cNvSpPr>
          <p:nvPr>
            <p:ph idx="1"/>
          </p:nvPr>
        </p:nvSpPr>
        <p:spPr>
          <a:xfrm>
            <a:off x="292100" y="914400"/>
            <a:ext cx="8585200" cy="4933950"/>
          </a:xfrm>
        </p:spPr>
        <p:txBody>
          <a:bodyPr/>
          <a:lstStyle/>
          <a:p>
            <a:r>
              <a:rPr lang="en-US" smtClean="0"/>
              <a:t>A digital computer represents data in discrete form (using 0s and 1s) </a:t>
            </a:r>
          </a:p>
          <a:p>
            <a:r>
              <a:rPr lang="en-US" smtClean="0"/>
              <a:t>Analogue computer represents data in a continuous form (uses continuously variable voltages rather than limiting itself to 0 and 1). Analogue computers are measuring devices for measuring quantities such as temperature, pressure, speed and voltages.</a:t>
            </a:r>
          </a:p>
          <a:p>
            <a:r>
              <a:rPr lang="en-US" smtClean="0"/>
              <a:t>The hybrid computer on the other hand can represent data in both continuous and discrete forms. </a:t>
            </a:r>
            <a:endParaRPr lang="en-GB" smtClean="0"/>
          </a:p>
        </p:txBody>
      </p:sp>
    </p:spTree>
  </p:cSld>
  <p:clrMapOvr>
    <a:masterClrMapping/>
  </p:clrMapOvr>
  <p:transition spd="med">
    <p:wipe dir="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lstStyle/>
          <a:p>
            <a:r>
              <a:rPr lang="en-US" smtClean="0"/>
              <a:t>Operating System</a:t>
            </a:r>
          </a:p>
        </p:txBody>
      </p:sp>
      <p:sp>
        <p:nvSpPr>
          <p:cNvPr id="176131" name="Content Placeholder 2"/>
          <p:cNvSpPr>
            <a:spLocks noGrp="1"/>
          </p:cNvSpPr>
          <p:nvPr>
            <p:ph idx="1"/>
          </p:nvPr>
        </p:nvSpPr>
        <p:spPr/>
        <p:txBody>
          <a:bodyPr/>
          <a:lstStyle/>
          <a:p>
            <a:r>
              <a:rPr lang="en-US" smtClean="0"/>
              <a:t>Diagnostic messages that are output of those tests are often displayed on the monitor. </a:t>
            </a:r>
          </a:p>
          <a:p>
            <a:r>
              <a:rPr lang="en-US" smtClean="0"/>
              <a:t>Finally other programs known as device drivers are stored in the main memory that help the computer interpret, for example, keyboard characters or transmit characters to the display screen. </a:t>
            </a:r>
          </a:p>
          <a:p>
            <a:pPr>
              <a:buFont typeface="Monotype Sorts" pitchFamily="2" charset="2"/>
              <a:buNone/>
            </a:pPr>
            <a:endParaRPr lang="en-US" smtClean="0"/>
          </a:p>
          <a:p>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p:cNvSpPr>
            <a:spLocks noGrp="1"/>
          </p:cNvSpPr>
          <p:nvPr>
            <p:ph type="title"/>
          </p:nvPr>
        </p:nvSpPr>
        <p:spPr/>
        <p:txBody>
          <a:bodyPr/>
          <a:lstStyle/>
          <a:p>
            <a:r>
              <a:rPr lang="en-US" smtClean="0"/>
              <a:t>Operating System</a:t>
            </a:r>
          </a:p>
        </p:txBody>
      </p:sp>
      <p:pic>
        <p:nvPicPr>
          <p:cNvPr id="177155" name="Picture 2"/>
          <p:cNvPicPr>
            <a:picLocks noGrp="1" noChangeAspect="1" noChangeArrowheads="1"/>
          </p:cNvPicPr>
          <p:nvPr>
            <p:ph idx="1"/>
          </p:nvPr>
        </p:nvPicPr>
        <p:blipFill>
          <a:blip r:embed="rId2" cstate="print"/>
          <a:srcRect/>
          <a:stretch>
            <a:fillRect/>
          </a:stretch>
        </p:blipFill>
        <p:spPr>
          <a:xfrm>
            <a:off x="298450" y="1382713"/>
            <a:ext cx="8572500" cy="4171950"/>
          </a:xfrm>
          <a:noFill/>
        </p:spPr>
      </p:pic>
    </p:spTree>
  </p:cSld>
  <p:clrMapOvr>
    <a:masterClrMapping/>
  </p:clrMapOvr>
  <p:transition spd="med">
    <p:wipe dir="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1"/>
          <p:cNvSpPr>
            <a:spLocks noGrp="1"/>
          </p:cNvSpPr>
          <p:nvPr>
            <p:ph type="title"/>
          </p:nvPr>
        </p:nvSpPr>
        <p:spPr/>
        <p:txBody>
          <a:bodyPr/>
          <a:lstStyle/>
          <a:p>
            <a:r>
              <a:rPr lang="en-US" smtClean="0"/>
              <a:t>Operating System</a:t>
            </a:r>
          </a:p>
        </p:txBody>
      </p:sp>
      <p:sp>
        <p:nvSpPr>
          <p:cNvPr id="178179" name="Content Placeholder 2"/>
          <p:cNvSpPr>
            <a:spLocks noGrp="1"/>
          </p:cNvSpPr>
          <p:nvPr>
            <p:ph idx="1"/>
          </p:nvPr>
        </p:nvSpPr>
        <p:spPr/>
        <p:txBody>
          <a:bodyPr/>
          <a:lstStyle/>
          <a:p>
            <a:r>
              <a:rPr lang="en-US" smtClean="0"/>
              <a:t>The operating systems from then on takes over the time to time running of the affairs of the system communicating with the user and performing complex tasks such as file, task, and job management. </a:t>
            </a:r>
          </a:p>
          <a:p>
            <a:r>
              <a:rPr lang="en-US" smtClean="0"/>
              <a:t>File management involves storing and keeping track of file locations on disk, loading files form disk into the main memory and deleting files. </a:t>
            </a:r>
          </a:p>
          <a:p>
            <a:r>
              <a:rPr lang="en-US" smtClean="0"/>
              <a:t>Task management involves the simultaneously running of more than one program and servicing the need of such programs. </a:t>
            </a:r>
          </a:p>
        </p:txBody>
      </p:sp>
    </p:spTree>
  </p:cSld>
  <p:clrMapOvr>
    <a:masterClrMapping/>
  </p:clrMapOvr>
  <p:transition spd="med">
    <p:wipe dir="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p:cNvSpPr>
            <a:spLocks noGrp="1"/>
          </p:cNvSpPr>
          <p:nvPr>
            <p:ph type="title"/>
          </p:nvPr>
        </p:nvSpPr>
        <p:spPr/>
        <p:txBody>
          <a:bodyPr/>
          <a:lstStyle/>
          <a:p>
            <a:r>
              <a:rPr lang="en-US" smtClean="0"/>
              <a:t>Operating System</a:t>
            </a:r>
          </a:p>
        </p:txBody>
      </p:sp>
      <p:sp>
        <p:nvSpPr>
          <p:cNvPr id="179203" name="Content Placeholder 2"/>
          <p:cNvSpPr>
            <a:spLocks noGrp="1"/>
          </p:cNvSpPr>
          <p:nvPr>
            <p:ph idx="1"/>
          </p:nvPr>
        </p:nvSpPr>
        <p:spPr/>
        <p:txBody>
          <a:bodyPr/>
          <a:lstStyle/>
          <a:p>
            <a:r>
              <a:rPr lang="en-US" smtClean="0"/>
              <a:t>Job management entails managing units of work to be processed. Here job means a specified operation such as saving a document or organizing data into a document. </a:t>
            </a:r>
          </a:p>
          <a:p>
            <a:r>
              <a:rPr lang="en-US" smtClean="0"/>
              <a:t>Another important task of the operating system is the basic input /output system (BIOS). </a:t>
            </a:r>
          </a:p>
          <a:p>
            <a:r>
              <a:rPr lang="en-US" smtClean="0"/>
              <a:t>This consists of program modules that manage the connecting peripherals or devices such as the keyboard, monitor, disk drives and parallel and serial ports. </a:t>
            </a:r>
          </a:p>
          <a:p>
            <a:r>
              <a:rPr lang="en-US" smtClean="0"/>
              <a:t>BIOS also manages some internal settings of the computer such as date and time. </a:t>
            </a:r>
          </a:p>
        </p:txBody>
      </p:sp>
    </p:spTree>
  </p:cSld>
  <p:clrMapOvr>
    <a:masterClrMapping/>
  </p:clrMapOvr>
  <p:transition spd="med">
    <p:wipe dir="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p:cNvSpPr>
            <a:spLocks noGrp="1"/>
          </p:cNvSpPr>
          <p:nvPr>
            <p:ph type="title"/>
          </p:nvPr>
        </p:nvSpPr>
        <p:spPr/>
        <p:txBody>
          <a:bodyPr/>
          <a:lstStyle/>
          <a:p>
            <a:r>
              <a:rPr lang="en-US" smtClean="0"/>
              <a:t>Operating System</a:t>
            </a:r>
          </a:p>
        </p:txBody>
      </p:sp>
      <p:sp>
        <p:nvSpPr>
          <p:cNvPr id="180227" name="Content Placeholder 2"/>
          <p:cNvSpPr>
            <a:spLocks noGrp="1"/>
          </p:cNvSpPr>
          <p:nvPr>
            <p:ph idx="1"/>
          </p:nvPr>
        </p:nvSpPr>
        <p:spPr/>
        <p:txBody>
          <a:bodyPr/>
          <a:lstStyle/>
          <a:p>
            <a:r>
              <a:rPr lang="en-US" smtClean="0"/>
              <a:t>Actually, this part of the operating system resides in the ROM and runs the diagnostic test upon booting the computer after which it then loads the rest of the operating system.</a:t>
            </a:r>
          </a:p>
          <a:p>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itle 1"/>
          <p:cNvSpPr>
            <a:spLocks noGrp="1"/>
          </p:cNvSpPr>
          <p:nvPr>
            <p:ph type="title"/>
          </p:nvPr>
        </p:nvSpPr>
        <p:spPr/>
        <p:txBody>
          <a:bodyPr/>
          <a:lstStyle/>
          <a:p>
            <a:r>
              <a:rPr lang="en-US" smtClean="0"/>
              <a:t>Common Operating Systems: Platforms </a:t>
            </a:r>
          </a:p>
        </p:txBody>
      </p:sp>
      <p:sp>
        <p:nvSpPr>
          <p:cNvPr id="181251" name="Content Placeholder 2"/>
          <p:cNvSpPr>
            <a:spLocks noGrp="1"/>
          </p:cNvSpPr>
          <p:nvPr>
            <p:ph idx="1"/>
          </p:nvPr>
        </p:nvSpPr>
        <p:spPr/>
        <p:txBody>
          <a:bodyPr/>
          <a:lstStyle/>
          <a:p>
            <a:r>
              <a:rPr lang="en-US" smtClean="0"/>
              <a:t>The operating system a computer is running is often referred to as its platform. </a:t>
            </a:r>
          </a:p>
          <a:p>
            <a:r>
              <a:rPr lang="en-US" smtClean="0"/>
              <a:t>However, the operating system that can be run on a computer also depends on the type or brand of its processor. </a:t>
            </a:r>
          </a:p>
          <a:p>
            <a:r>
              <a:rPr lang="en-US" smtClean="0"/>
              <a:t>Therefore, a computer platform is defined by its processor model and its operating system. </a:t>
            </a:r>
          </a:p>
        </p:txBody>
      </p:sp>
    </p:spTree>
  </p:cSld>
  <p:clrMapOvr>
    <a:masterClrMapping/>
  </p:clrMapOvr>
  <p:transition spd="med">
    <p:wipe dir="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1"/>
          <p:cNvSpPr>
            <a:spLocks noGrp="1"/>
          </p:cNvSpPr>
          <p:nvPr>
            <p:ph type="title"/>
          </p:nvPr>
        </p:nvSpPr>
        <p:spPr/>
        <p:txBody>
          <a:bodyPr/>
          <a:lstStyle/>
          <a:p>
            <a:r>
              <a:rPr lang="en-US" smtClean="0"/>
              <a:t>Common Operating Systems: Platforms </a:t>
            </a:r>
          </a:p>
        </p:txBody>
      </p:sp>
      <p:sp>
        <p:nvSpPr>
          <p:cNvPr id="182275" name="Content Placeholder 2"/>
          <p:cNvSpPr>
            <a:spLocks noGrp="1"/>
          </p:cNvSpPr>
          <p:nvPr>
            <p:ph idx="1"/>
          </p:nvPr>
        </p:nvSpPr>
        <p:spPr/>
        <p:txBody>
          <a:bodyPr/>
          <a:lstStyle/>
          <a:p>
            <a:r>
              <a:rPr lang="en-US" smtClean="0"/>
              <a:t>The type of processor used in a computer determines the type of machine language it uses, and the computer‘s operating system is created to work with that particular type of machine language thereby defining the computer‘s platform – the type of architecture of the computer or family – such as the IBM PC or Apple Macintosh. </a:t>
            </a:r>
          </a:p>
          <a:p>
            <a:r>
              <a:rPr lang="en-US" smtClean="0"/>
              <a:t>Without some form of modification or conversion, software created for one type of platform will not work for or run on another platform. </a:t>
            </a:r>
          </a:p>
        </p:txBody>
      </p:sp>
    </p:spTree>
  </p:cSld>
  <p:clrMapOvr>
    <a:masterClrMapping/>
  </p:clrMapOvr>
  <p:transition spd="med">
    <p:wipe dir="r"/>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itle 1"/>
          <p:cNvSpPr>
            <a:spLocks noGrp="1"/>
          </p:cNvSpPr>
          <p:nvPr>
            <p:ph type="title"/>
          </p:nvPr>
        </p:nvSpPr>
        <p:spPr/>
        <p:txBody>
          <a:bodyPr/>
          <a:lstStyle/>
          <a:p>
            <a:r>
              <a:rPr lang="en-US" smtClean="0"/>
              <a:t>Common Operating Systems: Platforms </a:t>
            </a:r>
          </a:p>
        </p:txBody>
      </p:sp>
      <p:sp>
        <p:nvSpPr>
          <p:cNvPr id="183299" name="Content Placeholder 2"/>
          <p:cNvSpPr>
            <a:spLocks noGrp="1"/>
          </p:cNvSpPr>
          <p:nvPr>
            <p:ph idx="1"/>
          </p:nvPr>
        </p:nvSpPr>
        <p:spPr/>
        <p:txBody>
          <a:bodyPr/>
          <a:lstStyle/>
          <a:p>
            <a:r>
              <a:rPr lang="en-US" smtClean="0"/>
              <a:t>Once you understand the platform, you can begin to understand what particular computer system is capable of and what type of tasks it can be used for. </a:t>
            </a:r>
          </a:p>
          <a:p>
            <a:r>
              <a:rPr lang="en-US" smtClean="0"/>
              <a:t>As a computer user, in addition to learning how to use your application software, you must learn to some degree, the operating system with which they work. </a:t>
            </a:r>
          </a:p>
          <a:p>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r>
              <a:rPr lang="en-US" smtClean="0"/>
              <a:t>Common Operating Systems: Platforms </a:t>
            </a:r>
          </a:p>
        </p:txBody>
      </p:sp>
      <p:sp>
        <p:nvSpPr>
          <p:cNvPr id="184323" name="Content Placeholder 2"/>
          <p:cNvSpPr>
            <a:spLocks noGrp="1"/>
          </p:cNvSpPr>
          <p:nvPr>
            <p:ph idx="1"/>
          </p:nvPr>
        </p:nvSpPr>
        <p:spPr/>
        <p:txBody>
          <a:bodyPr/>
          <a:lstStyle/>
          <a:p>
            <a:r>
              <a:rPr lang="en-US" smtClean="0"/>
              <a:t>Today, more than half of microcomputers in the world run on Microsoft Windows. </a:t>
            </a:r>
          </a:p>
          <a:p>
            <a:r>
              <a:rPr lang="en-US" smtClean="0"/>
              <a:t>However, popular operating systems available include the following:</a:t>
            </a:r>
          </a:p>
          <a:p>
            <a:r>
              <a:rPr lang="en-US" smtClean="0"/>
              <a:t>* DOS </a:t>
            </a:r>
          </a:p>
          <a:p>
            <a:r>
              <a:rPr lang="en-US" smtClean="0"/>
              <a:t>* Windows 3.X/95/NT/98/Me/2000/Xp</a:t>
            </a:r>
          </a:p>
          <a:p>
            <a:r>
              <a:rPr lang="en-US" smtClean="0"/>
              <a:t>* O/S2 </a:t>
            </a:r>
          </a:p>
          <a:p>
            <a:r>
              <a:rPr lang="en-US" smtClean="0"/>
              <a:t>* Unix</a:t>
            </a:r>
          </a:p>
          <a:p>
            <a:r>
              <a:rPr lang="en-US" smtClean="0"/>
              <a:t>* Mac OS </a:t>
            </a:r>
          </a:p>
          <a:p>
            <a:r>
              <a:rPr lang="en-US" smtClean="0"/>
              <a:t>* NetWare</a:t>
            </a:r>
          </a:p>
          <a:p>
            <a:pPr>
              <a:buFont typeface="Monotype Sorts" pitchFamily="2" charset="2"/>
              <a:buNone/>
            </a:pPr>
            <a:endParaRPr lang="en-US" smtClean="0"/>
          </a:p>
        </p:txBody>
      </p:sp>
    </p:spTree>
  </p:cSld>
  <p:clrMapOvr>
    <a:masterClrMapping/>
  </p:clrMapOvr>
  <p:transition spd="med">
    <p:wipe dir="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p:cNvSpPr>
            <a:spLocks noGrp="1"/>
          </p:cNvSpPr>
          <p:nvPr>
            <p:ph type="title"/>
          </p:nvPr>
        </p:nvSpPr>
        <p:spPr/>
        <p:txBody>
          <a:bodyPr/>
          <a:lstStyle/>
          <a:p>
            <a:r>
              <a:rPr lang="en-US" smtClean="0"/>
              <a:t>Device Drivers </a:t>
            </a:r>
          </a:p>
        </p:txBody>
      </p:sp>
      <p:sp>
        <p:nvSpPr>
          <p:cNvPr id="185347" name="Content Placeholder 2"/>
          <p:cNvSpPr>
            <a:spLocks noGrp="1"/>
          </p:cNvSpPr>
          <p:nvPr>
            <p:ph idx="1"/>
          </p:nvPr>
        </p:nvSpPr>
        <p:spPr/>
        <p:txBody>
          <a:bodyPr/>
          <a:lstStyle/>
          <a:p>
            <a:r>
              <a:rPr lang="en-US" smtClean="0"/>
              <a:t>Device drivers can be viewed as “divisional managers”. </a:t>
            </a:r>
          </a:p>
          <a:p>
            <a:r>
              <a:rPr lang="en-US" smtClean="0"/>
              <a:t>When you buy an external device such as printer to connect to your computer, for the computer to be able to work with the device, there has to be some form of communication between the device and the computer. </a:t>
            </a:r>
          </a:p>
          <a:p>
            <a:r>
              <a:rPr lang="en-US" smtClean="0"/>
              <a:t>To enable such communication, the device needs to “introduce itself” to the computer in some way specifying its nature and the “form of language it speaks”. </a:t>
            </a:r>
          </a:p>
        </p:txBody>
      </p:sp>
    </p:spTree>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GB" smtClean="0"/>
              <a:t>Classification by Purpose</a:t>
            </a:r>
          </a:p>
        </p:txBody>
      </p:sp>
      <p:sp>
        <p:nvSpPr>
          <p:cNvPr id="20483" name="Content Placeholder 2"/>
          <p:cNvSpPr>
            <a:spLocks noGrp="1"/>
          </p:cNvSpPr>
          <p:nvPr>
            <p:ph idx="1"/>
          </p:nvPr>
        </p:nvSpPr>
        <p:spPr/>
        <p:txBody>
          <a:bodyPr/>
          <a:lstStyle/>
          <a:p>
            <a:r>
              <a:rPr lang="en-GB" smtClean="0"/>
              <a:t>Depending on the flexibility in operations, a Computer can be classified as being either a special or a general computer. </a:t>
            </a:r>
          </a:p>
          <a:p>
            <a:r>
              <a:rPr lang="en-GB" smtClean="0"/>
              <a:t>Special computers are computers that have been designed for a specific purpose. Apart from this purpose the Computer cannot be used for anything else</a:t>
            </a:r>
          </a:p>
          <a:p>
            <a:r>
              <a:rPr lang="en-GB" smtClean="0"/>
              <a:t>General computers on the other hand are computers that are multi-purpose. For example a typical desktop computer can be used for all manner of tasks.</a:t>
            </a:r>
          </a:p>
          <a:p>
            <a:endParaRPr lang="en-GB" smtClean="0"/>
          </a:p>
        </p:txBody>
      </p:sp>
    </p:spTree>
  </p:cSld>
  <p:clrMapOvr>
    <a:masterClrMapping/>
  </p:clrMapOvr>
  <p:transition spd="med">
    <p:wipe dir="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1"/>
          <p:cNvSpPr>
            <a:spLocks noGrp="1"/>
          </p:cNvSpPr>
          <p:nvPr>
            <p:ph type="title"/>
          </p:nvPr>
        </p:nvSpPr>
        <p:spPr/>
        <p:txBody>
          <a:bodyPr/>
          <a:lstStyle/>
          <a:p>
            <a:r>
              <a:rPr lang="en-US" smtClean="0"/>
              <a:t>Device Drivers </a:t>
            </a:r>
          </a:p>
        </p:txBody>
      </p:sp>
      <p:sp>
        <p:nvSpPr>
          <p:cNvPr id="186371" name="Content Placeholder 2"/>
          <p:cNvSpPr>
            <a:spLocks noGrp="1"/>
          </p:cNvSpPr>
          <p:nvPr>
            <p:ph idx="1"/>
          </p:nvPr>
        </p:nvSpPr>
        <p:spPr/>
        <p:txBody>
          <a:bodyPr/>
          <a:lstStyle/>
          <a:p>
            <a:r>
              <a:rPr lang="en-US" smtClean="0"/>
              <a:t>Such introduction is done by special software called the device driver. </a:t>
            </a:r>
          </a:p>
          <a:p>
            <a:r>
              <a:rPr lang="en-US" smtClean="0"/>
              <a:t>Device drivers comprise software programs that support specific peripheral devices, such as printers, CD-ROM drives, mice, and display adapter cards. </a:t>
            </a:r>
          </a:p>
          <a:p>
            <a:r>
              <a:rPr lang="en-US" smtClean="0"/>
              <a:t>The driver contains the detail machine language necessary to control each device. </a:t>
            </a:r>
          </a:p>
          <a:p>
            <a:r>
              <a:rPr lang="en-US" smtClean="0"/>
              <a:t>The operating system commands the driver, which in turn commands the peripheral devices. </a:t>
            </a:r>
          </a:p>
          <a:p>
            <a:endParaRPr lang="en-US" smtClean="0"/>
          </a:p>
        </p:txBody>
      </p:sp>
    </p:spTree>
  </p:cSld>
  <p:clrMapOvr>
    <a:masterClrMapping/>
  </p:clrMapOvr>
  <p:transition spd="med">
    <p:wipe dir="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p:txBody>
          <a:bodyPr/>
          <a:lstStyle/>
          <a:p>
            <a:r>
              <a:rPr lang="en-US" smtClean="0"/>
              <a:t>Device Drivers </a:t>
            </a:r>
          </a:p>
        </p:txBody>
      </p:sp>
      <p:sp>
        <p:nvSpPr>
          <p:cNvPr id="187395" name="Content Placeholder 2"/>
          <p:cNvSpPr>
            <a:spLocks noGrp="1"/>
          </p:cNvSpPr>
          <p:nvPr>
            <p:ph idx="1"/>
          </p:nvPr>
        </p:nvSpPr>
        <p:spPr/>
        <p:txBody>
          <a:bodyPr/>
          <a:lstStyle/>
          <a:p>
            <a:r>
              <a:rPr lang="en-US" smtClean="0"/>
              <a:t>Most computer systems are configured with a variety of peripheral devices so that the operating system does not need to load support for all types of existing peripherals every time the computer is switched on.</a:t>
            </a:r>
          </a:p>
          <a:p>
            <a:endParaRPr lang="en-US" smtClean="0"/>
          </a:p>
          <a:p>
            <a:r>
              <a:rPr lang="en-US" smtClean="0"/>
              <a:t> It contains directions for device-specific software drivers. </a:t>
            </a:r>
          </a:p>
        </p:txBody>
      </p:sp>
    </p:spTree>
  </p:cSld>
  <p:clrMapOvr>
    <a:masterClrMapping/>
  </p:clrMapOvr>
  <p:transition spd="med">
    <p:wipe dir="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1"/>
          <p:cNvSpPr>
            <a:spLocks noGrp="1"/>
          </p:cNvSpPr>
          <p:nvPr>
            <p:ph type="title"/>
          </p:nvPr>
        </p:nvSpPr>
        <p:spPr/>
        <p:txBody>
          <a:bodyPr/>
          <a:lstStyle/>
          <a:p>
            <a:r>
              <a:rPr lang="en-US" smtClean="0"/>
              <a:t>Device Drivers </a:t>
            </a:r>
          </a:p>
        </p:txBody>
      </p:sp>
      <p:sp>
        <p:nvSpPr>
          <p:cNvPr id="188419" name="Content Placeholder 2"/>
          <p:cNvSpPr>
            <a:spLocks noGrp="1"/>
          </p:cNvSpPr>
          <p:nvPr>
            <p:ph idx="1"/>
          </p:nvPr>
        </p:nvSpPr>
        <p:spPr/>
        <p:txBody>
          <a:bodyPr/>
          <a:lstStyle/>
          <a:p>
            <a:r>
              <a:rPr lang="en-US" smtClean="0"/>
              <a:t>The trend now is that software companies like Microsoft enter into agreement with device manufacturers and are given the right to include drivers for their products as part of their software so that users of a particular operating system, for example Microsoft Windows, will not have to be installing drivers for some peripherals before they are able to use them. </a:t>
            </a:r>
          </a:p>
          <a:p>
            <a:r>
              <a:rPr lang="en-US" smtClean="0"/>
              <a:t>Latest versions of Windows come packaged with hundreds of device drivers from different manufacturers so that if you are running Windows you just connect most devices to your computer and off you go. </a:t>
            </a:r>
          </a:p>
          <a:p>
            <a:endParaRPr lang="en-US" smtClean="0"/>
          </a:p>
        </p:txBody>
      </p:sp>
    </p:spTree>
  </p:cSld>
  <p:clrMapOvr>
    <a:masterClrMapping/>
  </p:clrMapOvr>
  <p:transition spd="med">
    <p:wipe dir="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1"/>
          <p:cNvSpPr>
            <a:spLocks noGrp="1"/>
          </p:cNvSpPr>
          <p:nvPr>
            <p:ph type="title"/>
          </p:nvPr>
        </p:nvSpPr>
        <p:spPr/>
        <p:txBody>
          <a:bodyPr/>
          <a:lstStyle/>
          <a:p>
            <a:r>
              <a:rPr lang="en-US" smtClean="0"/>
              <a:t>Utility Programs</a:t>
            </a:r>
          </a:p>
        </p:txBody>
      </p:sp>
      <p:sp>
        <p:nvSpPr>
          <p:cNvPr id="189443" name="Content Placeholder 2"/>
          <p:cNvSpPr>
            <a:spLocks noGrp="1"/>
          </p:cNvSpPr>
          <p:nvPr>
            <p:ph idx="1"/>
          </p:nvPr>
        </p:nvSpPr>
        <p:spPr/>
        <p:txBody>
          <a:bodyPr/>
          <a:lstStyle/>
          <a:p>
            <a:r>
              <a:rPr lang="en-US" smtClean="0"/>
              <a:t>Utility programs act like domestic aids. </a:t>
            </a:r>
          </a:p>
          <a:p>
            <a:r>
              <a:rPr lang="en-US" smtClean="0"/>
              <a:t>They perform such tasks as setting the dining table, cleaning the kitchen and washing of utensils before and after meals. </a:t>
            </a:r>
          </a:p>
          <a:p>
            <a:r>
              <a:rPr lang="en-US" smtClean="0"/>
              <a:t>In computer systems, utility programs are generally used to support, enhance, or expand existing programs built in for common purposes. </a:t>
            </a:r>
          </a:p>
          <a:p>
            <a:r>
              <a:rPr lang="en-US" smtClean="0"/>
              <a:t>They perform tasks like: system diagnostics, backup, data recovery. </a:t>
            </a:r>
          </a:p>
        </p:txBody>
      </p:sp>
    </p:spTree>
  </p:cSld>
  <p:clrMapOvr>
    <a:masterClrMapping/>
  </p:clrMapOvr>
  <p:transition spd="med">
    <p:wipe dir="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1"/>
          <p:cNvSpPr>
            <a:spLocks noGrp="1"/>
          </p:cNvSpPr>
          <p:nvPr>
            <p:ph type="title"/>
          </p:nvPr>
        </p:nvSpPr>
        <p:spPr/>
        <p:txBody>
          <a:bodyPr/>
          <a:lstStyle/>
          <a:p>
            <a:r>
              <a:rPr lang="en-US" smtClean="0"/>
              <a:t>Utility Programs</a:t>
            </a:r>
          </a:p>
        </p:txBody>
      </p:sp>
      <p:sp>
        <p:nvSpPr>
          <p:cNvPr id="190467" name="Content Placeholder 2"/>
          <p:cNvSpPr>
            <a:spLocks noGrp="1"/>
          </p:cNvSpPr>
          <p:nvPr>
            <p:ph idx="1"/>
          </p:nvPr>
        </p:nvSpPr>
        <p:spPr/>
        <p:txBody>
          <a:bodyPr/>
          <a:lstStyle/>
          <a:p>
            <a:r>
              <a:rPr lang="en-US" smtClean="0"/>
              <a:t>System diagnostics: In addition to the basic diagnostic routines that are performed by BIOS, more sophisticated diagnostics programs are provided in the form of a utility. </a:t>
            </a:r>
          </a:p>
          <a:p>
            <a:r>
              <a:rPr lang="en-US" smtClean="0"/>
              <a:t>A diagnostic program compiles technical information about computer hardware, including peripherals that can be used to diagnose any technical problem. </a:t>
            </a:r>
          </a:p>
          <a:p>
            <a:r>
              <a:rPr lang="en-US" smtClean="0"/>
              <a:t>Data Recovery: In computing there is always the danger of losing data due sudden technical problem.</a:t>
            </a:r>
          </a:p>
        </p:txBody>
      </p:sp>
    </p:spTree>
  </p:cSld>
  <p:clrMapOvr>
    <a:masterClrMapping/>
  </p:clrMapOvr>
  <p:transition spd="med">
    <p:wipe dir="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itle 1"/>
          <p:cNvSpPr>
            <a:spLocks noGrp="1"/>
          </p:cNvSpPr>
          <p:nvPr>
            <p:ph type="title"/>
          </p:nvPr>
        </p:nvSpPr>
        <p:spPr/>
        <p:txBody>
          <a:bodyPr/>
          <a:lstStyle/>
          <a:p>
            <a:r>
              <a:rPr lang="en-US" smtClean="0"/>
              <a:t>Utility Programs</a:t>
            </a:r>
          </a:p>
        </p:txBody>
      </p:sp>
      <p:sp>
        <p:nvSpPr>
          <p:cNvPr id="191491" name="Content Placeholder 2"/>
          <p:cNvSpPr>
            <a:spLocks noGrp="1"/>
          </p:cNvSpPr>
          <p:nvPr>
            <p:ph idx="1"/>
          </p:nvPr>
        </p:nvSpPr>
        <p:spPr/>
        <p:txBody>
          <a:bodyPr/>
          <a:lstStyle/>
          <a:p>
            <a:r>
              <a:rPr lang="en-US" smtClean="0"/>
              <a:t>Hence the need for a kind of “disaster management” mechanism. </a:t>
            </a:r>
          </a:p>
          <a:p>
            <a:r>
              <a:rPr lang="en-US" smtClean="0"/>
              <a:t>Data recovery utilities provide such services.</a:t>
            </a:r>
          </a:p>
          <a:p>
            <a:r>
              <a:rPr lang="en-US" smtClean="0"/>
              <a:t> A data recovery utility program is used to restore data that has been physically damaged or corrupted. </a:t>
            </a:r>
          </a:p>
          <a:p>
            <a:r>
              <a:rPr lang="en-US" smtClean="0"/>
              <a:t>This damaged could be as result of hardware failure like the crushing of hard disk, occurrence of power fluctuations during read/write operation or even by virus infection. </a:t>
            </a:r>
          </a:p>
          <a:p>
            <a:endParaRPr lang="en-US" smtClean="0"/>
          </a:p>
        </p:txBody>
      </p:sp>
    </p:spTree>
  </p:cSld>
  <p:clrMapOvr>
    <a:masterClrMapping/>
  </p:clrMapOvr>
  <p:transition spd="med">
    <p:wipe dir="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p:cNvSpPr>
            <a:spLocks noGrp="1"/>
          </p:cNvSpPr>
          <p:nvPr>
            <p:ph type="title"/>
          </p:nvPr>
        </p:nvSpPr>
        <p:spPr/>
        <p:txBody>
          <a:bodyPr/>
          <a:lstStyle/>
          <a:p>
            <a:r>
              <a:rPr lang="en-US" smtClean="0"/>
              <a:t>Utility Programs</a:t>
            </a:r>
          </a:p>
        </p:txBody>
      </p:sp>
      <p:sp>
        <p:nvSpPr>
          <p:cNvPr id="192515" name="Content Placeholder 2"/>
          <p:cNvSpPr>
            <a:spLocks noGrp="1"/>
          </p:cNvSpPr>
          <p:nvPr>
            <p:ph idx="1"/>
          </p:nvPr>
        </p:nvSpPr>
        <p:spPr/>
        <p:txBody>
          <a:bodyPr/>
          <a:lstStyle/>
          <a:p>
            <a:r>
              <a:rPr lang="en-US" smtClean="0"/>
              <a:t>Virus Protection: We have come to be living in a dangerous world as a result of our own deeds and misdeeds, and just as human beings, computer programs and data are not left out in susceptibility to virus infections. </a:t>
            </a:r>
          </a:p>
          <a:p>
            <a:r>
              <a:rPr lang="en-US" smtClean="0"/>
              <a:t>A virus – in the world of computers – consists of hidden, destructive programming instructions that are buried within a program or data file. </a:t>
            </a:r>
          </a:p>
          <a:p>
            <a:r>
              <a:rPr lang="en-US" smtClean="0"/>
              <a:t>Often, they multiply by copying themselves to other programs, causing havoc.</a:t>
            </a:r>
          </a:p>
          <a:p>
            <a:r>
              <a:rPr lang="en-US" smtClean="0"/>
              <a:t> Sometimes the virus is merely a simple prank that pops up as a message. </a:t>
            </a:r>
          </a:p>
        </p:txBody>
      </p:sp>
    </p:spTree>
  </p:cSld>
  <p:clrMapOvr>
    <a:masterClrMapping/>
  </p:clrMapOvr>
  <p:transition spd="med">
    <p:wipe dir="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itle 1"/>
          <p:cNvSpPr>
            <a:spLocks noGrp="1"/>
          </p:cNvSpPr>
          <p:nvPr>
            <p:ph type="title"/>
          </p:nvPr>
        </p:nvSpPr>
        <p:spPr/>
        <p:txBody>
          <a:bodyPr/>
          <a:lstStyle/>
          <a:p>
            <a:r>
              <a:rPr lang="en-US" smtClean="0"/>
              <a:t>Utility Programs</a:t>
            </a:r>
          </a:p>
        </p:txBody>
      </p:sp>
      <p:sp>
        <p:nvSpPr>
          <p:cNvPr id="193539" name="Content Placeholder 2"/>
          <p:cNvSpPr>
            <a:spLocks noGrp="1"/>
          </p:cNvSpPr>
          <p:nvPr>
            <p:ph idx="1"/>
          </p:nvPr>
        </p:nvSpPr>
        <p:spPr/>
        <p:txBody>
          <a:bodyPr/>
          <a:lstStyle/>
          <a:p>
            <a:r>
              <a:rPr lang="en-US" smtClean="0"/>
              <a:t>Other times too, it can destroy programs and data and wipe out the hard disk clean. </a:t>
            </a:r>
          </a:p>
          <a:p>
            <a:r>
              <a:rPr lang="en-US" smtClean="0"/>
              <a:t>Just as human virus spread when people dine and wine indiscriminately and unprotected, computer virus spread when people exchange storage devices such as pen drives or download (make copies of) files from computer networks or the internet just any how. </a:t>
            </a:r>
          </a:p>
          <a:p>
            <a:r>
              <a:rPr lang="en-US" smtClean="0"/>
              <a:t>Antivirus utility program scans hard disks, pen drives, and memory to detect, give information of possible virus behavior, and destroy viruses. </a:t>
            </a:r>
          </a:p>
          <a:p>
            <a:endParaRPr lang="en-US" smtClean="0"/>
          </a:p>
        </p:txBody>
      </p:sp>
    </p:spTree>
  </p:cSld>
  <p:clrMapOvr>
    <a:masterClrMapping/>
  </p:clrMapOvr>
  <p:transition spd="med">
    <p:wipe dir="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p:nvPr>
        </p:nvSpPr>
        <p:spPr/>
        <p:txBody>
          <a:bodyPr/>
          <a:lstStyle/>
          <a:p>
            <a:r>
              <a:rPr lang="en-US" smtClean="0"/>
              <a:t>Utility Programs</a:t>
            </a:r>
          </a:p>
        </p:txBody>
      </p:sp>
      <p:sp>
        <p:nvSpPr>
          <p:cNvPr id="194563" name="Content Placeholder 2"/>
          <p:cNvSpPr>
            <a:spLocks noGrp="1"/>
          </p:cNvSpPr>
          <p:nvPr>
            <p:ph idx="1"/>
          </p:nvPr>
        </p:nvSpPr>
        <p:spPr/>
        <p:txBody>
          <a:bodyPr/>
          <a:lstStyle/>
          <a:p>
            <a:r>
              <a:rPr lang="en-US" smtClean="0"/>
              <a:t>Backup: For fear of ever persisting menace of data loss due unforeseen circumstances such as those mentioned in previous sections, it important to always backup – make duplicate copies of – important programs and files, so that in the event of any loss of data you can fall on the duplicate copies to recover the files.</a:t>
            </a:r>
          </a:p>
          <a:p>
            <a:r>
              <a:rPr lang="en-US" smtClean="0"/>
              <a:t> Backup utility programs are meant for such purposes. </a:t>
            </a:r>
          </a:p>
        </p:txBody>
      </p:sp>
    </p:spTree>
  </p:cSld>
  <p:clrMapOvr>
    <a:masterClrMapping/>
  </p:clrMapOvr>
  <p:transition spd="med">
    <p:wipe dir="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itle 1"/>
          <p:cNvSpPr>
            <a:spLocks noGrp="1"/>
          </p:cNvSpPr>
          <p:nvPr>
            <p:ph type="title"/>
          </p:nvPr>
        </p:nvSpPr>
        <p:spPr/>
        <p:txBody>
          <a:bodyPr/>
          <a:lstStyle/>
          <a:p>
            <a:r>
              <a:rPr lang="en-US" smtClean="0"/>
              <a:t>Utility Programs</a:t>
            </a:r>
          </a:p>
        </p:txBody>
      </p:sp>
      <p:sp>
        <p:nvSpPr>
          <p:cNvPr id="195587" name="Content Placeholder 2"/>
          <p:cNvSpPr>
            <a:spLocks noGrp="1"/>
          </p:cNvSpPr>
          <p:nvPr>
            <p:ph idx="1"/>
          </p:nvPr>
        </p:nvSpPr>
        <p:spPr/>
        <p:txBody>
          <a:bodyPr/>
          <a:lstStyle/>
          <a:p>
            <a:r>
              <a:rPr lang="en-US" smtClean="0"/>
              <a:t>Defragmentation: The file management part of the operating systems tries to store the element of data contiguously in memory. </a:t>
            </a:r>
          </a:p>
          <a:p>
            <a:r>
              <a:rPr lang="en-US" smtClean="0"/>
              <a:t>However, this is not always possible due to frequent moving of data in and out of memory as a result of processing. </a:t>
            </a:r>
          </a:p>
          <a:p>
            <a:r>
              <a:rPr lang="en-US" smtClean="0"/>
              <a:t>After several save and delete operations, there remain many scattered areas of stored data that are too small to be used productively. </a:t>
            </a:r>
          </a:p>
          <a:p>
            <a:r>
              <a:rPr lang="en-US" smtClean="0"/>
              <a:t>This is referred to as fragmentation. </a:t>
            </a:r>
          </a:p>
        </p:txBody>
      </p:sp>
    </p:spTree>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288925" y="0"/>
            <a:ext cx="8585200" cy="838200"/>
          </a:xfrm>
        </p:spPr>
        <p:txBody>
          <a:bodyPr/>
          <a:lstStyle/>
          <a:p>
            <a:r>
              <a:rPr lang="en-GB" sz="3000" smtClean="0"/>
              <a:t/>
            </a:r>
            <a:br>
              <a:rPr lang="en-GB" sz="3000" smtClean="0"/>
            </a:br>
            <a:r>
              <a:rPr lang="en-GB" sz="3000" smtClean="0"/>
              <a:t>Classification by processing speed and storage capacity</a:t>
            </a:r>
            <a:r>
              <a:rPr lang="en-GB" smtClean="0"/>
              <a:t/>
            </a:r>
            <a:br>
              <a:rPr lang="en-GB" smtClean="0"/>
            </a:br>
            <a:endParaRPr lang="en-GB" smtClean="0"/>
          </a:p>
        </p:txBody>
      </p:sp>
      <p:sp>
        <p:nvSpPr>
          <p:cNvPr id="21507" name="Content Placeholder 2"/>
          <p:cNvSpPr>
            <a:spLocks noGrp="1"/>
          </p:cNvSpPr>
          <p:nvPr>
            <p:ph idx="1"/>
          </p:nvPr>
        </p:nvSpPr>
        <p:spPr/>
        <p:txBody>
          <a:bodyPr/>
          <a:lstStyle/>
          <a:p>
            <a:r>
              <a:rPr lang="en-GB" smtClean="0"/>
              <a:t>Computers come in variety of types and with a variety of processing and storage capabilities. We may classify computers as follows:</a:t>
            </a:r>
          </a:p>
          <a:p>
            <a:pPr lvl="1">
              <a:buFont typeface="Wingdings" pitchFamily="2" charset="2"/>
              <a:buNone/>
            </a:pPr>
            <a:endParaRPr lang="en-GB" smtClean="0"/>
          </a:p>
          <a:p>
            <a:pPr lvl="1"/>
            <a:endParaRPr lang="en-GB" smtClean="0"/>
          </a:p>
          <a:p>
            <a:pPr lvl="1"/>
            <a:endParaRPr lang="en-GB" smtClean="0"/>
          </a:p>
          <a:p>
            <a:pPr lvl="1"/>
            <a:endParaRPr lang="en-GB" smtClean="0"/>
          </a:p>
          <a:p>
            <a:pPr lvl="1"/>
            <a:endParaRPr lang="en-GB" smtClean="0"/>
          </a:p>
          <a:p>
            <a:pPr lvl="1">
              <a:buFont typeface="Wingdings" pitchFamily="2" charset="2"/>
              <a:buNone/>
            </a:pPr>
            <a:endParaRPr lang="en-GB" smtClean="0"/>
          </a:p>
          <a:p>
            <a:pPr lvl="1">
              <a:buFont typeface="Wingdings" pitchFamily="2" charset="2"/>
              <a:buNone/>
            </a:pPr>
            <a:endParaRPr lang="en-GB" smtClean="0"/>
          </a:p>
          <a:p>
            <a:pPr lvl="1">
              <a:buFont typeface="Wingdings" pitchFamily="2" charset="2"/>
              <a:buNone/>
            </a:pPr>
            <a:endParaRPr lang="en-GB" smtClean="0"/>
          </a:p>
          <a:p>
            <a:endParaRPr lang="en-GB" smtClean="0"/>
          </a:p>
        </p:txBody>
      </p:sp>
      <p:sp>
        <p:nvSpPr>
          <p:cNvPr id="4" name="AutoShape 49"/>
          <p:cNvSpPr>
            <a:spLocks noChangeArrowheads="1"/>
          </p:cNvSpPr>
          <p:nvPr/>
        </p:nvSpPr>
        <p:spPr bwMode="auto">
          <a:xfrm>
            <a:off x="762000" y="2743200"/>
            <a:ext cx="4343400" cy="838200"/>
          </a:xfrm>
          <a:prstGeom prst="doubleWave">
            <a:avLst>
              <a:gd name="adj1" fmla="val 6500"/>
              <a:gd name="adj2" fmla="val 0"/>
            </a:avLst>
          </a:prstGeom>
          <a:solidFill>
            <a:schemeClr val="bg1"/>
          </a:solidFill>
          <a:ln w="9525">
            <a:solidFill>
              <a:schemeClr val="tx1"/>
            </a:solidFill>
            <a:miter lim="800000"/>
            <a:headEnd/>
            <a:tailEnd/>
          </a:ln>
        </p:spPr>
        <p:txBody>
          <a:bodyPr wrap="none" anchor="ctr"/>
          <a:lstStyle/>
          <a:p>
            <a:pPr algn="ctr"/>
            <a:r>
              <a:rPr lang="en-US" sz="1800" b="1"/>
              <a:t>Microcomputers</a:t>
            </a:r>
          </a:p>
        </p:txBody>
      </p:sp>
      <p:sp>
        <p:nvSpPr>
          <p:cNvPr id="5" name="AutoShape 50"/>
          <p:cNvSpPr>
            <a:spLocks noChangeArrowheads="1"/>
          </p:cNvSpPr>
          <p:nvPr/>
        </p:nvSpPr>
        <p:spPr bwMode="auto">
          <a:xfrm>
            <a:off x="2895600" y="3429000"/>
            <a:ext cx="4343400" cy="838200"/>
          </a:xfrm>
          <a:prstGeom prst="doubleWave">
            <a:avLst>
              <a:gd name="adj1" fmla="val 6500"/>
              <a:gd name="adj2" fmla="val 0"/>
            </a:avLst>
          </a:prstGeom>
          <a:solidFill>
            <a:srgbClr val="008000"/>
          </a:solidFill>
          <a:ln w="9525">
            <a:solidFill>
              <a:schemeClr val="tx1"/>
            </a:solidFill>
            <a:miter lim="800000"/>
            <a:headEnd/>
            <a:tailEnd/>
          </a:ln>
        </p:spPr>
        <p:txBody>
          <a:bodyPr wrap="none" anchor="ctr"/>
          <a:lstStyle/>
          <a:p>
            <a:pPr algn="ctr"/>
            <a:r>
              <a:rPr lang="en-US" sz="1800" b="1"/>
              <a:t>Minicomputers</a:t>
            </a:r>
          </a:p>
        </p:txBody>
      </p:sp>
      <p:sp>
        <p:nvSpPr>
          <p:cNvPr id="6" name="AutoShape 51"/>
          <p:cNvSpPr>
            <a:spLocks noChangeArrowheads="1"/>
          </p:cNvSpPr>
          <p:nvPr/>
        </p:nvSpPr>
        <p:spPr bwMode="auto">
          <a:xfrm>
            <a:off x="762000" y="4114800"/>
            <a:ext cx="4343400" cy="838200"/>
          </a:xfrm>
          <a:prstGeom prst="doubleWave">
            <a:avLst>
              <a:gd name="adj1" fmla="val 6500"/>
              <a:gd name="adj2" fmla="val 0"/>
            </a:avLst>
          </a:prstGeom>
          <a:solidFill>
            <a:srgbClr val="D94439"/>
          </a:solidFill>
          <a:ln w="9525">
            <a:solidFill>
              <a:schemeClr val="tx1"/>
            </a:solidFill>
            <a:miter lim="800000"/>
            <a:headEnd/>
            <a:tailEnd/>
          </a:ln>
        </p:spPr>
        <p:txBody>
          <a:bodyPr wrap="none" anchor="ctr"/>
          <a:lstStyle/>
          <a:p>
            <a:pPr algn="ctr"/>
            <a:r>
              <a:rPr lang="en-US" sz="1800" b="1"/>
              <a:t>Mainframes</a:t>
            </a:r>
          </a:p>
        </p:txBody>
      </p:sp>
      <p:sp>
        <p:nvSpPr>
          <p:cNvPr id="7" name="AutoShape 52"/>
          <p:cNvSpPr>
            <a:spLocks noChangeArrowheads="1"/>
          </p:cNvSpPr>
          <p:nvPr/>
        </p:nvSpPr>
        <p:spPr bwMode="auto">
          <a:xfrm>
            <a:off x="2971800" y="4800600"/>
            <a:ext cx="4343400" cy="838200"/>
          </a:xfrm>
          <a:prstGeom prst="doubleWave">
            <a:avLst>
              <a:gd name="adj1" fmla="val 6500"/>
              <a:gd name="adj2" fmla="val 0"/>
            </a:avLst>
          </a:prstGeom>
          <a:solidFill>
            <a:srgbClr val="5F5F5F"/>
          </a:solidFill>
          <a:ln w="9525">
            <a:solidFill>
              <a:schemeClr val="tx1"/>
            </a:solidFill>
            <a:miter lim="800000"/>
            <a:headEnd/>
            <a:tailEnd/>
          </a:ln>
        </p:spPr>
        <p:txBody>
          <a:bodyPr wrap="none" anchor="ctr"/>
          <a:lstStyle/>
          <a:p>
            <a:pPr algn="ctr"/>
            <a:r>
              <a:rPr lang="en-US" sz="1800" b="1"/>
              <a:t>Supercomputers</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nodeType="afterGroup">
                            <p:stCondLst>
                              <p:cond delay="2500"/>
                            </p:stCondLst>
                            <p:childTnLst>
                              <p:par>
                                <p:cTn id="9" presetID="22" presetClass="entr" presetSubtype="8" fill="hold" grpId="0"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nodeType="afterGroup">
                            <p:stCondLst>
                              <p:cond delay="5000"/>
                            </p:stCondLst>
                            <p:childTnLst>
                              <p:par>
                                <p:cTn id="13" presetID="22" presetClass="entr" presetSubtype="8" fill="hold" grpId="0"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nodeType="afterGroup">
                            <p:stCondLst>
                              <p:cond delay="7500"/>
                            </p:stCondLst>
                            <p:childTnLst>
                              <p:par>
                                <p:cTn id="17" presetID="22" presetClass="entr" presetSubtype="8" fill="hold" grpId="0" nodeType="afterEffect">
                                  <p:stCondLst>
                                    <p:cond delay="200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1"/>
          <p:cNvSpPr>
            <a:spLocks noGrp="1"/>
          </p:cNvSpPr>
          <p:nvPr>
            <p:ph type="title"/>
          </p:nvPr>
        </p:nvSpPr>
        <p:spPr/>
        <p:txBody>
          <a:bodyPr/>
          <a:lstStyle/>
          <a:p>
            <a:r>
              <a:rPr lang="en-US" smtClean="0"/>
              <a:t>Utility Programs</a:t>
            </a:r>
          </a:p>
        </p:txBody>
      </p:sp>
      <p:sp>
        <p:nvSpPr>
          <p:cNvPr id="196611" name="Content Placeholder 2"/>
          <p:cNvSpPr>
            <a:spLocks noGrp="1"/>
          </p:cNvSpPr>
          <p:nvPr>
            <p:ph idx="1"/>
          </p:nvPr>
        </p:nvSpPr>
        <p:spPr>
          <a:xfrm>
            <a:off x="304800" y="990600"/>
            <a:ext cx="8585200" cy="4757738"/>
          </a:xfrm>
        </p:spPr>
        <p:txBody>
          <a:bodyPr/>
          <a:lstStyle/>
          <a:p>
            <a:r>
              <a:rPr lang="en-US" smtClean="0"/>
              <a:t>High degree of fragmentation causes the computer to run slower than if all data in a file were stored together in one location. </a:t>
            </a:r>
          </a:p>
          <a:p>
            <a:r>
              <a:rPr lang="en-US" smtClean="0"/>
              <a:t>Utility programs known as defraggers provide the service of defragmenting the disk, thus rearranging the data so that the data units of each file are repositioned together contiguously in one position on the disk. </a:t>
            </a:r>
          </a:p>
        </p:txBody>
      </p:sp>
    </p:spTree>
  </p:cSld>
  <p:clrMapOvr>
    <a:masterClrMapping/>
  </p:clrMapOvr>
  <p:transition spd="med">
    <p:wipe dir="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itle 1"/>
          <p:cNvSpPr>
            <a:spLocks noGrp="1"/>
          </p:cNvSpPr>
          <p:nvPr>
            <p:ph type="title"/>
          </p:nvPr>
        </p:nvSpPr>
        <p:spPr/>
        <p:txBody>
          <a:bodyPr/>
          <a:lstStyle/>
          <a:p>
            <a:r>
              <a:rPr lang="en-US" smtClean="0"/>
              <a:t>Utility Programs</a:t>
            </a:r>
          </a:p>
        </p:txBody>
      </p:sp>
      <p:sp>
        <p:nvSpPr>
          <p:cNvPr id="197635" name="Content Placeholder 2"/>
          <p:cNvSpPr>
            <a:spLocks noGrp="1"/>
          </p:cNvSpPr>
          <p:nvPr>
            <p:ph idx="1"/>
          </p:nvPr>
        </p:nvSpPr>
        <p:spPr/>
        <p:txBody>
          <a:bodyPr/>
          <a:lstStyle/>
          <a:p>
            <a:r>
              <a:rPr lang="en-US" smtClean="0"/>
              <a:t>There are many other utilities on the market as third party software, such as those for transferring files back and forth between a desktop microcomputer and a laptop, and also Antivirus software like Norton and McAffee Antivirus tool kits. </a:t>
            </a:r>
          </a:p>
          <a:p>
            <a:endParaRPr lang="en-US" smtClean="0"/>
          </a:p>
        </p:txBody>
      </p:sp>
    </p:spTree>
  </p:cSld>
  <p:clrMapOvr>
    <a:masterClrMapping/>
  </p:clrMapOvr>
  <p:transition spd="med">
    <p:wipe dir="r"/>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1"/>
          <p:cNvSpPr>
            <a:spLocks noGrp="1"/>
          </p:cNvSpPr>
          <p:nvPr>
            <p:ph type="title"/>
          </p:nvPr>
        </p:nvSpPr>
        <p:spPr/>
        <p:txBody>
          <a:bodyPr/>
          <a:lstStyle/>
          <a:p>
            <a:r>
              <a:rPr lang="en-US" smtClean="0"/>
              <a:t>Language Translators </a:t>
            </a:r>
          </a:p>
        </p:txBody>
      </p:sp>
      <p:sp>
        <p:nvSpPr>
          <p:cNvPr id="198659" name="Content Placeholder 2"/>
          <p:cNvSpPr>
            <a:spLocks noGrp="1"/>
          </p:cNvSpPr>
          <p:nvPr>
            <p:ph idx="1"/>
          </p:nvPr>
        </p:nvSpPr>
        <p:spPr/>
        <p:txBody>
          <a:bodyPr/>
          <a:lstStyle/>
          <a:p>
            <a:r>
              <a:rPr lang="en-US" smtClean="0"/>
              <a:t>Language translators are generally used by Computer Programmers.</a:t>
            </a:r>
          </a:p>
          <a:p>
            <a:r>
              <a:rPr lang="en-US" smtClean="0"/>
              <a:t> These programmers normally write Computer Programs using languages such as COBOL, FORTRAN, C++, Visual Basic, etc in which instructions are written close to mathematical and English-like expressions. </a:t>
            </a:r>
          </a:p>
          <a:p>
            <a:r>
              <a:rPr lang="en-US" smtClean="0"/>
              <a:t>These instructions tend to be meaningful to the programmer and not the computer as the computer understands only the machine language.</a:t>
            </a:r>
          </a:p>
          <a:p>
            <a:endParaRPr lang="en-US" smtClean="0"/>
          </a:p>
        </p:txBody>
      </p:sp>
    </p:spTree>
  </p:cSld>
  <p:clrMapOvr>
    <a:masterClrMapping/>
  </p:clrMapOvr>
  <p:transition spd="med">
    <p:wipe dir="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itle 1"/>
          <p:cNvSpPr>
            <a:spLocks noGrp="1"/>
          </p:cNvSpPr>
          <p:nvPr>
            <p:ph type="title"/>
          </p:nvPr>
        </p:nvSpPr>
        <p:spPr/>
        <p:txBody>
          <a:bodyPr/>
          <a:lstStyle/>
          <a:p>
            <a:r>
              <a:rPr lang="en-US" smtClean="0"/>
              <a:t>Language Translators </a:t>
            </a:r>
          </a:p>
        </p:txBody>
      </p:sp>
      <p:sp>
        <p:nvSpPr>
          <p:cNvPr id="199683" name="Content Placeholder 2"/>
          <p:cNvSpPr>
            <a:spLocks noGrp="1"/>
          </p:cNvSpPr>
          <p:nvPr>
            <p:ph idx="1"/>
          </p:nvPr>
        </p:nvSpPr>
        <p:spPr/>
        <p:txBody>
          <a:bodyPr/>
          <a:lstStyle/>
          <a:p>
            <a:r>
              <a:rPr lang="en-US" smtClean="0"/>
              <a:t>Since the program is not in the language that the Computer has been designed to understand, there is the need to have a program translator.</a:t>
            </a:r>
          </a:p>
          <a:p>
            <a:r>
              <a:rPr lang="en-US" smtClean="0"/>
              <a:t> A program translator may be defined as any computer package capable of translating a source program written in either a high level language or an assembly language into a machine language. </a:t>
            </a:r>
          </a:p>
          <a:p>
            <a:r>
              <a:rPr lang="en-US" smtClean="0"/>
              <a:t>As mentioned earlier, to date, the Computer only understands instructions written using zeros and ones. </a:t>
            </a:r>
          </a:p>
        </p:txBody>
      </p:sp>
    </p:spTree>
  </p:cSld>
  <p:clrMapOvr>
    <a:masterClrMapping/>
  </p:clrMapOvr>
  <p:transition spd="med">
    <p:wipe dir="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1"/>
          <p:cNvSpPr>
            <a:spLocks noGrp="1"/>
          </p:cNvSpPr>
          <p:nvPr>
            <p:ph type="title"/>
          </p:nvPr>
        </p:nvSpPr>
        <p:spPr/>
        <p:txBody>
          <a:bodyPr/>
          <a:lstStyle/>
          <a:p>
            <a:r>
              <a:rPr lang="en-US" smtClean="0"/>
              <a:t>Language Translators </a:t>
            </a:r>
          </a:p>
        </p:txBody>
      </p:sp>
      <p:sp>
        <p:nvSpPr>
          <p:cNvPr id="200707" name="Content Placeholder 2"/>
          <p:cNvSpPr>
            <a:spLocks noGrp="1"/>
          </p:cNvSpPr>
          <p:nvPr>
            <p:ph idx="1"/>
          </p:nvPr>
        </p:nvSpPr>
        <p:spPr/>
        <p:txBody>
          <a:bodyPr/>
          <a:lstStyle/>
          <a:p>
            <a:r>
              <a:rPr lang="en-US" smtClean="0"/>
              <a:t>Apart from the machine language, the other programming languages do not use only zeros and ones. </a:t>
            </a:r>
          </a:p>
          <a:p>
            <a:r>
              <a:rPr lang="en-US" smtClean="0"/>
              <a:t>This means that whenever one writes his or her own Computer programs, there is the need to have the instructions translated into zeros and ones so that the Computer can understand. </a:t>
            </a:r>
          </a:p>
          <a:p>
            <a:r>
              <a:rPr lang="en-US" smtClean="0"/>
              <a:t>A translator capable of translating symbols and numbers into zeros and ones are therefore needed. </a:t>
            </a:r>
          </a:p>
          <a:p>
            <a:r>
              <a:rPr lang="en-US" smtClean="0"/>
              <a:t>Fortunately, early programmers have designed a number of translators to translate the programs that we write into machine language. </a:t>
            </a:r>
          </a:p>
        </p:txBody>
      </p:sp>
    </p:spTree>
  </p:cSld>
  <p:clrMapOvr>
    <a:masterClrMapping/>
  </p:clrMapOvr>
  <p:transition spd="med">
    <p:wipe dir="r"/>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itle 1"/>
          <p:cNvSpPr>
            <a:spLocks noGrp="1"/>
          </p:cNvSpPr>
          <p:nvPr>
            <p:ph type="title"/>
          </p:nvPr>
        </p:nvSpPr>
        <p:spPr/>
        <p:txBody>
          <a:bodyPr/>
          <a:lstStyle/>
          <a:p>
            <a:r>
              <a:rPr lang="en-US" smtClean="0"/>
              <a:t>Language Translators </a:t>
            </a:r>
          </a:p>
        </p:txBody>
      </p:sp>
      <p:sp>
        <p:nvSpPr>
          <p:cNvPr id="201731" name="Content Placeholder 2"/>
          <p:cNvSpPr>
            <a:spLocks noGrp="1"/>
          </p:cNvSpPr>
          <p:nvPr>
            <p:ph idx="1"/>
          </p:nvPr>
        </p:nvSpPr>
        <p:spPr/>
        <p:txBody>
          <a:bodyPr/>
          <a:lstStyle/>
          <a:p>
            <a:r>
              <a:rPr lang="en-US" smtClean="0"/>
              <a:t>Presently, we have Computer programmers who continue to write better translators or improve on the existing translators. </a:t>
            </a:r>
          </a:p>
          <a:p>
            <a:r>
              <a:rPr lang="en-US" smtClean="0"/>
              <a:t>Since these translators are computer programs, they are usually referred to as program translators. </a:t>
            </a:r>
          </a:p>
          <a:p>
            <a:r>
              <a:rPr lang="en-US" smtClean="0"/>
              <a:t>There are three types of program translators namely Compilers, Interpreters and Assemblers.</a:t>
            </a:r>
          </a:p>
          <a:p>
            <a:endParaRPr lang="en-US" smtClean="0"/>
          </a:p>
          <a:p>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smtClean="0"/>
              <a:t>INTERPRETER  </a:t>
            </a:r>
          </a:p>
        </p:txBody>
      </p:sp>
      <p:sp>
        <p:nvSpPr>
          <p:cNvPr id="202755" name="Content Placeholder 2"/>
          <p:cNvSpPr>
            <a:spLocks noGrp="1"/>
          </p:cNvSpPr>
          <p:nvPr>
            <p:ph idx="1"/>
          </p:nvPr>
        </p:nvSpPr>
        <p:spPr/>
        <p:txBody>
          <a:bodyPr/>
          <a:lstStyle/>
          <a:p>
            <a:r>
              <a:rPr lang="en-US" smtClean="0"/>
              <a:t>Most of the early microcomputers were programmed in BASIC language and equipped with an interpreter (BASIC interpreter) stored in a Read Only Memory (ROM) chip. </a:t>
            </a:r>
          </a:p>
          <a:p>
            <a:r>
              <a:rPr lang="en-US" smtClean="0"/>
              <a:t>Every program instruction is translated or interpreted on each occasion the program is run (not just once initially as with assemblers and compilers). </a:t>
            </a:r>
          </a:p>
          <a:p>
            <a:r>
              <a:rPr lang="en-US" smtClean="0"/>
              <a:t>If any statement does not conform to or violates the rules or grammar (syntax) of the language an error message is displayed on the screen. </a:t>
            </a:r>
          </a:p>
          <a:p>
            <a:endParaRPr lang="en-US" smtClean="0"/>
          </a:p>
        </p:txBody>
      </p:sp>
    </p:spTree>
  </p:cSld>
  <p:clrMapOvr>
    <a:masterClrMapping/>
  </p:clrMapOvr>
  <p:transition spd="med">
    <p:wipe dir="r"/>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1"/>
          <p:cNvSpPr>
            <a:spLocks noGrp="1"/>
          </p:cNvSpPr>
          <p:nvPr>
            <p:ph type="title"/>
          </p:nvPr>
        </p:nvSpPr>
        <p:spPr/>
        <p:txBody>
          <a:bodyPr/>
          <a:lstStyle/>
          <a:p>
            <a:r>
              <a:rPr lang="en-US" smtClean="0"/>
              <a:t>INTERPRETER </a:t>
            </a:r>
          </a:p>
        </p:txBody>
      </p:sp>
      <p:sp>
        <p:nvSpPr>
          <p:cNvPr id="203779" name="Content Placeholder 2"/>
          <p:cNvSpPr>
            <a:spLocks noGrp="1"/>
          </p:cNvSpPr>
          <p:nvPr>
            <p:ph idx="1"/>
          </p:nvPr>
        </p:nvSpPr>
        <p:spPr/>
        <p:txBody>
          <a:bodyPr/>
          <a:lstStyle/>
          <a:p>
            <a:r>
              <a:rPr lang="en-US" smtClean="0"/>
              <a:t>Until this error is corrected, program execution cannot proceed and this has the disadvantage of slowing down the running of the program. </a:t>
            </a:r>
          </a:p>
          <a:p>
            <a:r>
              <a:rPr lang="en-US" smtClean="0"/>
              <a:t>An interpreter, however, allows errors to be corrected more quickly than a compiler which prints a (long) list of errors which have to be corrected as a whole rather than individually before program execution can continue. </a:t>
            </a:r>
          </a:p>
        </p:txBody>
      </p:sp>
    </p:spTree>
  </p:cSld>
  <p:clrMapOvr>
    <a:masterClrMapping/>
  </p:clrMapOvr>
  <p:transition spd="med">
    <p:wipe dir="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itle 1"/>
          <p:cNvSpPr>
            <a:spLocks noGrp="1"/>
          </p:cNvSpPr>
          <p:nvPr>
            <p:ph type="title"/>
          </p:nvPr>
        </p:nvSpPr>
        <p:spPr/>
        <p:txBody>
          <a:bodyPr/>
          <a:lstStyle/>
          <a:p>
            <a:r>
              <a:rPr lang="en-US" smtClean="0"/>
              <a:t>ASSEMBLER </a:t>
            </a:r>
          </a:p>
        </p:txBody>
      </p:sp>
      <p:sp>
        <p:nvSpPr>
          <p:cNvPr id="204803" name="Content Placeholder 2"/>
          <p:cNvSpPr>
            <a:spLocks noGrp="1"/>
          </p:cNvSpPr>
          <p:nvPr>
            <p:ph idx="1"/>
          </p:nvPr>
        </p:nvSpPr>
        <p:spPr/>
        <p:txBody>
          <a:bodyPr/>
          <a:lstStyle/>
          <a:p>
            <a:r>
              <a:rPr lang="en-US" smtClean="0"/>
              <a:t>This type of software translates and assembles a program written in assembly code into machine (object) code. </a:t>
            </a:r>
          </a:p>
          <a:p>
            <a:r>
              <a:rPr lang="en-US" smtClean="0"/>
              <a:t>The assembler translates the symbolic function codes into the equivalent machine operation code; symbolic addresses are allocated actual internal memory locations.</a:t>
            </a:r>
          </a:p>
          <a:p>
            <a:r>
              <a:rPr lang="en-US" smtClean="0"/>
              <a:t> After assembling, the object program is retained on a storage device in machine code. </a:t>
            </a:r>
          </a:p>
        </p:txBody>
      </p:sp>
    </p:spTree>
  </p:cSld>
  <p:clrMapOvr>
    <a:masterClrMapping/>
  </p:clrMapOvr>
  <p:transition spd="med">
    <p:wipe dir="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itle 1"/>
          <p:cNvSpPr>
            <a:spLocks noGrp="1"/>
          </p:cNvSpPr>
          <p:nvPr>
            <p:ph type="title"/>
          </p:nvPr>
        </p:nvSpPr>
        <p:spPr/>
        <p:txBody>
          <a:bodyPr/>
          <a:lstStyle/>
          <a:p>
            <a:r>
              <a:rPr lang="en-US" smtClean="0"/>
              <a:t>ASSEMBLER</a:t>
            </a:r>
          </a:p>
        </p:txBody>
      </p:sp>
      <p:sp>
        <p:nvSpPr>
          <p:cNvPr id="205827" name="Content Placeholder 2"/>
          <p:cNvSpPr>
            <a:spLocks noGrp="1"/>
          </p:cNvSpPr>
          <p:nvPr>
            <p:ph idx="1"/>
          </p:nvPr>
        </p:nvSpPr>
        <p:spPr/>
        <p:txBody>
          <a:bodyPr/>
          <a:lstStyle/>
          <a:p>
            <a:r>
              <a:rPr lang="en-US" smtClean="0"/>
              <a:t>Errors are diagnosed during the assembly process. This is a once only process and does not have to be performed each time a program is run as with an interpreter. </a:t>
            </a:r>
          </a:p>
          <a:p>
            <a:r>
              <a:rPr lang="en-US" smtClean="0"/>
              <a:t>Assembly programs tend to run faster than interpreted ones, because assembly language is low level and nearer to machine code and fewer instructions are necessary to accomplish a desired result. </a:t>
            </a:r>
          </a:p>
          <a:p>
            <a:endParaRPr lang="en-US" smtClean="0"/>
          </a:p>
        </p:txBody>
      </p:sp>
    </p:spTree>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smtClean="0"/>
              <a:t>A World of Computers</a:t>
            </a:r>
          </a:p>
        </p:txBody>
      </p:sp>
      <p:sp>
        <p:nvSpPr>
          <p:cNvPr id="5123" name="Rectangle 3"/>
          <p:cNvSpPr>
            <a:spLocks noGrp="1" noChangeArrowheads="1"/>
          </p:cNvSpPr>
          <p:nvPr>
            <p:ph type="body" idx="1"/>
          </p:nvPr>
        </p:nvSpPr>
        <p:spPr>
          <a:xfrm>
            <a:off x="304800" y="1103313"/>
            <a:ext cx="8585200" cy="1868487"/>
          </a:xfrm>
        </p:spPr>
        <p:txBody>
          <a:bodyPr/>
          <a:lstStyle/>
          <a:p>
            <a:r>
              <a:rPr lang="en-US" smtClean="0"/>
              <a:t>Computers can take many different forms and their capabilities are constantly expanding. </a:t>
            </a:r>
          </a:p>
          <a:p>
            <a:r>
              <a:rPr lang="en-US" smtClean="0"/>
              <a:t>The gap between computer technology and other allied electronics is narrowing with each passing day but there are basic characteristics that an electronic devise must possess to become a computer.</a:t>
            </a:r>
            <a:endParaRPr lang="en-GB" smtClean="0"/>
          </a:p>
        </p:txBody>
      </p:sp>
      <p:sp>
        <p:nvSpPr>
          <p:cNvPr id="4100" name="Text Box 6"/>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4-5 Fig. 1-1</a:t>
            </a:r>
          </a:p>
        </p:txBody>
      </p:sp>
      <p:grpSp>
        <p:nvGrpSpPr>
          <p:cNvPr id="2" name="Group 8"/>
          <p:cNvGrpSpPr>
            <a:grpSpLocks/>
          </p:cNvGrpSpPr>
          <p:nvPr/>
        </p:nvGrpSpPr>
        <p:grpSpPr bwMode="auto">
          <a:xfrm>
            <a:off x="7847013" y="6402388"/>
            <a:ext cx="860425" cy="271462"/>
            <a:chOff x="4943" y="4033"/>
            <a:chExt cx="542" cy="171"/>
          </a:xfrm>
        </p:grpSpPr>
        <p:sp>
          <p:nvSpPr>
            <p:cNvPr id="4103" name="AutoShape 9">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GB"/>
            </a:p>
          </p:txBody>
        </p:sp>
        <p:sp>
          <p:nvSpPr>
            <p:cNvPr id="4104" name="Text Box 10"/>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pic>
        <p:nvPicPr>
          <p:cNvPr id="5136" name="Picture 16" descr="fig01_01"/>
          <p:cNvPicPr>
            <a:picLocks noChangeAspect="1" noChangeArrowheads="1"/>
          </p:cNvPicPr>
          <p:nvPr/>
        </p:nvPicPr>
        <p:blipFill>
          <a:blip r:embed="rId2" cstate="print"/>
          <a:srcRect/>
          <a:stretch>
            <a:fillRect/>
          </a:stretch>
        </p:blipFill>
        <p:spPr bwMode="auto">
          <a:xfrm>
            <a:off x="838200" y="2971800"/>
            <a:ext cx="7620000" cy="3048000"/>
          </a:xfrm>
          <a:prstGeom prst="rect">
            <a:avLst/>
          </a:prstGeom>
          <a:noFill/>
          <a:ln w="9525">
            <a:noFill/>
            <a:miter lim="800000"/>
            <a:headEnd/>
            <a:tailEnd/>
          </a:ln>
          <a:effectLst>
            <a:outerShdw dist="107763" dir="2700000" algn="ctr" rotWithShape="0">
              <a:srgbClr val="80808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5123"/>
                                        </p:tgtEl>
                                        <p:attrNameLst>
                                          <p:attrName>style.visibility</p:attrName>
                                        </p:attrNameLst>
                                      </p:cBhvr>
                                      <p:to>
                                        <p:strVal val="visible"/>
                                      </p:to>
                                    </p:set>
                                    <p:animEffect transition="in" filter="wipe(left)">
                                      <p:cBhvr>
                                        <p:cTn id="7" dur="500"/>
                                        <p:tgtEl>
                                          <p:spTgt spid="5123"/>
                                        </p:tgtEl>
                                      </p:cBhvr>
                                    </p:animEffect>
                                  </p:childTnLst>
                                </p:cTn>
                              </p:par>
                            </p:childTnLst>
                          </p:cTn>
                        </p:par>
                        <p:par>
                          <p:cTn id="8" fill="hold" nodeType="afterGroup">
                            <p:stCondLst>
                              <p:cond delay="1500"/>
                            </p:stCondLst>
                            <p:childTnLst>
                              <p:par>
                                <p:cTn id="9" presetID="1" presetClass="entr" presetSubtype="0" fill="hold" nodeType="afterEffect">
                                  <p:stCondLst>
                                    <p:cond delay="2000"/>
                                  </p:stCondLst>
                                  <p:childTnLst>
                                    <p:set>
                                      <p:cBhvr>
                                        <p:cTn id="10" dur="1" fill="hold">
                                          <p:stCondLst>
                                            <p:cond delay="0"/>
                                          </p:stCondLst>
                                        </p:cTn>
                                        <p:tgtEl>
                                          <p:spTgt spid="5136"/>
                                        </p:tgtEl>
                                        <p:attrNameLst>
                                          <p:attrName>style.visibility</p:attrName>
                                        </p:attrNameLst>
                                      </p:cBhvr>
                                      <p:to>
                                        <p:strVal val="visible"/>
                                      </p:to>
                                    </p:set>
                                  </p:childTnLst>
                                </p:cTn>
                              </p:par>
                            </p:childTnLst>
                          </p:cTn>
                        </p:par>
                        <p:par>
                          <p:cTn id="11" fill="hold" nodeType="afterGroup">
                            <p:stCondLst>
                              <p:cond delay="3500"/>
                            </p:stCondLst>
                            <p:childTnLst>
                              <p:par>
                                <p:cTn id="12" presetID="1" presetClass="entr" presetSubtype="0" fill="hold" nodeType="afterEffect">
                                  <p:stCondLst>
                                    <p:cond delay="1000"/>
                                  </p:stCondLst>
                                  <p:childTnLst>
                                    <p:set>
                                      <p:cBhvr>
                                        <p:cTn id="13"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endParaRPr lang="en-GB" smtClean="0"/>
          </a:p>
        </p:txBody>
      </p:sp>
      <p:sp>
        <p:nvSpPr>
          <p:cNvPr id="22531" name="Content Placeholder 2"/>
          <p:cNvSpPr>
            <a:spLocks noGrp="1"/>
          </p:cNvSpPr>
          <p:nvPr>
            <p:ph idx="1"/>
          </p:nvPr>
        </p:nvSpPr>
        <p:spPr/>
        <p:txBody>
          <a:bodyPr/>
          <a:lstStyle/>
          <a:p>
            <a:endParaRPr lang="en-GB" smtClean="0"/>
          </a:p>
          <a:p>
            <a:endParaRPr lang="en-GB" smtClean="0"/>
          </a:p>
          <a:p>
            <a:r>
              <a:rPr lang="en-GB" smtClean="0"/>
              <a:t>Computers come in variety of types and with a variety of processing and storage capabilities. We may classify computers as follows:</a:t>
            </a:r>
          </a:p>
        </p:txBody>
      </p:sp>
    </p:spTree>
  </p:cSld>
  <p:clrMapOvr>
    <a:masterClrMapping/>
  </p:clrMapOvr>
  <p:transition spd="med">
    <p:wipe dir="r"/>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1"/>
          <p:cNvSpPr>
            <a:spLocks noGrp="1"/>
          </p:cNvSpPr>
          <p:nvPr>
            <p:ph type="title"/>
          </p:nvPr>
        </p:nvSpPr>
        <p:spPr/>
        <p:txBody>
          <a:bodyPr/>
          <a:lstStyle/>
          <a:p>
            <a:r>
              <a:rPr lang="en-US" smtClean="0"/>
              <a:t>COMPILER</a:t>
            </a:r>
          </a:p>
        </p:txBody>
      </p:sp>
      <p:sp>
        <p:nvSpPr>
          <p:cNvPr id="206851" name="Content Placeholder 2"/>
          <p:cNvSpPr>
            <a:spLocks noGrp="1"/>
          </p:cNvSpPr>
          <p:nvPr>
            <p:ph idx="1"/>
          </p:nvPr>
        </p:nvSpPr>
        <p:spPr/>
        <p:txBody>
          <a:bodyPr/>
          <a:lstStyle/>
          <a:p>
            <a:r>
              <a:rPr lang="en-US" smtClean="0"/>
              <a:t>This is another translation program for compiling high level language instructions into machine code. </a:t>
            </a:r>
          </a:p>
          <a:p>
            <a:r>
              <a:rPr lang="en-US" smtClean="0"/>
              <a:t>A compiler has more capabilities than an assembler because each source program instruction generates a number of machine code instructions. </a:t>
            </a:r>
          </a:p>
          <a:p>
            <a:r>
              <a:rPr lang="en-US" smtClean="0"/>
              <a:t>A compiled program may not be so efficient in the time taken to process a task because of the nature of the high level language used, COBOL for instance. </a:t>
            </a:r>
          </a:p>
          <a:p>
            <a:r>
              <a:rPr lang="en-US" smtClean="0"/>
              <a:t>This results in more detailed and less direct instructions than those generated by an assembled program written in assembly code. </a:t>
            </a:r>
          </a:p>
        </p:txBody>
      </p:sp>
    </p:spTree>
  </p:cSld>
  <p:clrMapOvr>
    <a:masterClrMapping/>
  </p:clrMapOvr>
  <p:transition spd="med">
    <p:wipe dir="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itle 1"/>
          <p:cNvSpPr>
            <a:spLocks noGrp="1"/>
          </p:cNvSpPr>
          <p:nvPr>
            <p:ph type="title"/>
          </p:nvPr>
        </p:nvSpPr>
        <p:spPr/>
        <p:txBody>
          <a:bodyPr/>
          <a:lstStyle/>
          <a:p>
            <a:r>
              <a:rPr lang="en-US" smtClean="0"/>
              <a:t>COMPILER</a:t>
            </a:r>
          </a:p>
        </p:txBody>
      </p:sp>
      <p:sp>
        <p:nvSpPr>
          <p:cNvPr id="207875" name="Content Placeholder 2"/>
          <p:cNvSpPr>
            <a:spLocks noGrp="1"/>
          </p:cNvSpPr>
          <p:nvPr>
            <p:ph idx="1"/>
          </p:nvPr>
        </p:nvSpPr>
        <p:spPr/>
        <p:txBody>
          <a:bodyPr/>
          <a:lstStyle/>
          <a:p>
            <a:r>
              <a:rPr lang="en-US" smtClean="0"/>
              <a:t>A compiler is usually used together with a program called the linker, capable of linking together the different translated modules. </a:t>
            </a:r>
          </a:p>
          <a:p>
            <a:r>
              <a:rPr lang="en-US" smtClean="0"/>
              <a:t>The use of a linker makes it possible for standard functions (provided by the compiler developers) to be added to one's program to make it a complete working program. </a:t>
            </a:r>
          </a:p>
          <a:p>
            <a:r>
              <a:rPr lang="en-US" smtClean="0"/>
              <a:t>The output of the linker is the executable version of the source program.</a:t>
            </a:r>
          </a:p>
          <a:p>
            <a:endParaRPr lang="en-US" smtClean="0"/>
          </a:p>
        </p:txBody>
      </p:sp>
    </p:spTree>
  </p:cSld>
  <p:clrMapOvr>
    <a:masterClrMapping/>
  </p:clrMapOvr>
  <p:transition spd="med">
    <p:wipe dir="r"/>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p:cNvSpPr>
            <a:spLocks noGrp="1"/>
          </p:cNvSpPr>
          <p:nvPr>
            <p:ph type="title"/>
          </p:nvPr>
        </p:nvSpPr>
        <p:spPr/>
        <p:txBody>
          <a:bodyPr/>
          <a:lstStyle/>
          <a:p>
            <a:r>
              <a:rPr lang="en-US" smtClean="0"/>
              <a:t>APPLICATION SOFTWARE </a:t>
            </a:r>
          </a:p>
        </p:txBody>
      </p:sp>
      <p:sp>
        <p:nvSpPr>
          <p:cNvPr id="208899" name="Content Placeholder 2"/>
          <p:cNvSpPr>
            <a:spLocks noGrp="1"/>
          </p:cNvSpPr>
          <p:nvPr>
            <p:ph idx="1"/>
          </p:nvPr>
        </p:nvSpPr>
        <p:spPr/>
        <p:txBody>
          <a:bodyPr/>
          <a:lstStyle/>
          <a:p>
            <a:r>
              <a:rPr lang="en-US" smtClean="0"/>
              <a:t>Prospective buyers often agonize over what and what specifications must their computers have for months. </a:t>
            </a:r>
          </a:p>
          <a:p>
            <a:r>
              <a:rPr lang="en-US" smtClean="0"/>
              <a:t>However, it is rather your choice of software that really determine the utility or usefulness of your computer. </a:t>
            </a:r>
          </a:p>
          <a:p>
            <a:r>
              <a:rPr lang="en-US" smtClean="0"/>
              <a:t>Application software – users‘ tool – is what makes your computer tick besides system software. Application software is special computer programs that are specifically designed and written to perform specific tasks. </a:t>
            </a:r>
          </a:p>
        </p:txBody>
      </p:sp>
    </p:spTree>
  </p:cSld>
  <p:clrMapOvr>
    <a:masterClrMapping/>
  </p:clrMapOvr>
  <p:transition spd="med">
    <p:wipe dir="r"/>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itle 1"/>
          <p:cNvSpPr>
            <a:spLocks noGrp="1"/>
          </p:cNvSpPr>
          <p:nvPr>
            <p:ph type="title"/>
          </p:nvPr>
        </p:nvSpPr>
        <p:spPr/>
        <p:txBody>
          <a:bodyPr/>
          <a:lstStyle/>
          <a:p>
            <a:r>
              <a:rPr lang="en-US" smtClean="0"/>
              <a:t>APPLICATION SOFTWARE </a:t>
            </a:r>
          </a:p>
        </p:txBody>
      </p:sp>
      <p:sp>
        <p:nvSpPr>
          <p:cNvPr id="209923" name="Content Placeholder 2"/>
          <p:cNvSpPr>
            <a:spLocks noGrp="1"/>
          </p:cNvSpPr>
          <p:nvPr>
            <p:ph idx="1"/>
          </p:nvPr>
        </p:nvSpPr>
        <p:spPr/>
        <p:txBody>
          <a:bodyPr/>
          <a:lstStyle/>
          <a:p>
            <a:r>
              <a:rPr lang="en-US" smtClean="0"/>
              <a:t>These software can be acquired directly form the software manufacturers or companies or even vendors that specialized in the sale and support of microcomputer hardware and software. </a:t>
            </a:r>
          </a:p>
          <a:p>
            <a:r>
              <a:rPr lang="en-US" smtClean="0"/>
              <a:t>There are thousands of programs to choose from – games alone numbered over 2500 – and some of them can make life easier and more productive than you can imagine. </a:t>
            </a:r>
          </a:p>
          <a:p>
            <a:endParaRPr lang="en-US" smtClean="0"/>
          </a:p>
        </p:txBody>
      </p:sp>
    </p:spTree>
  </p:cSld>
  <p:clrMapOvr>
    <a:masterClrMapping/>
  </p:clrMapOvr>
  <p:transition spd="med">
    <p:wipe dir="r"/>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itle 1"/>
          <p:cNvSpPr>
            <a:spLocks noGrp="1"/>
          </p:cNvSpPr>
          <p:nvPr>
            <p:ph type="title"/>
          </p:nvPr>
        </p:nvSpPr>
        <p:spPr/>
        <p:txBody>
          <a:bodyPr/>
          <a:lstStyle/>
          <a:p>
            <a:r>
              <a:rPr lang="en-US" smtClean="0"/>
              <a:t>APPLICATION SOFTWARE </a:t>
            </a:r>
          </a:p>
        </p:txBody>
      </p:sp>
      <p:sp>
        <p:nvSpPr>
          <p:cNvPr id="210947" name="Content Placeholder 2"/>
          <p:cNvSpPr>
            <a:spLocks noGrp="1"/>
          </p:cNvSpPr>
          <p:nvPr>
            <p:ph idx="1"/>
          </p:nvPr>
        </p:nvSpPr>
        <p:spPr/>
        <p:txBody>
          <a:bodyPr/>
          <a:lstStyle/>
          <a:p>
            <a:r>
              <a:rPr lang="en-US" smtClean="0"/>
              <a:t>Application software are those designed to be used by a user for a specific purpose. </a:t>
            </a:r>
          </a:p>
          <a:p>
            <a:r>
              <a:rPr lang="en-US" smtClean="0"/>
              <a:t>For example, if a user wishes to type a document, then he/she would need a Word Processor which is an application software that allows a computer user to use his/her Computer in the same manner as he/she would have done using a typewriter. </a:t>
            </a:r>
          </a:p>
          <a:p>
            <a:r>
              <a:rPr lang="en-US" smtClean="0"/>
              <a:t>Below are some of the major application software classes. </a:t>
            </a:r>
          </a:p>
        </p:txBody>
      </p:sp>
    </p:spTree>
  </p:cSld>
  <p:clrMapOvr>
    <a:masterClrMapping/>
  </p:clrMapOvr>
  <p:transition spd="med">
    <p:wipe dir="r"/>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itle 1"/>
          <p:cNvSpPr>
            <a:spLocks noGrp="1"/>
          </p:cNvSpPr>
          <p:nvPr>
            <p:ph type="title"/>
          </p:nvPr>
        </p:nvSpPr>
        <p:spPr>
          <a:xfrm>
            <a:off x="288925" y="0"/>
            <a:ext cx="8855075" cy="806450"/>
          </a:xfrm>
        </p:spPr>
        <p:txBody>
          <a:bodyPr/>
          <a:lstStyle/>
          <a:p>
            <a:r>
              <a:rPr lang="en-US" smtClean="0"/>
              <a:t>Common Features of Application Software </a:t>
            </a:r>
          </a:p>
        </p:txBody>
      </p:sp>
      <p:sp>
        <p:nvSpPr>
          <p:cNvPr id="211971" name="Content Placeholder 2"/>
          <p:cNvSpPr>
            <a:spLocks noGrp="1"/>
          </p:cNvSpPr>
          <p:nvPr>
            <p:ph idx="1"/>
          </p:nvPr>
        </p:nvSpPr>
        <p:spPr/>
        <p:txBody>
          <a:bodyPr/>
          <a:lstStyle/>
          <a:p>
            <a:r>
              <a:rPr lang="en-US" smtClean="0"/>
              <a:t>Since the advent of Windows operating systems, all window based application software developed exhibit many similarities and functionalities that are characterized by the underlying operating system‘s graphical user interface. </a:t>
            </a:r>
          </a:p>
          <a:p>
            <a:r>
              <a:rPr lang="en-US" smtClean="0"/>
              <a:t>Some common features of application software are ■ Windows </a:t>
            </a:r>
          </a:p>
          <a:p>
            <a:pPr>
              <a:buFont typeface="Monotype Sorts" pitchFamily="2" charset="2"/>
              <a:buNone/>
            </a:pPr>
            <a:r>
              <a:rPr lang="en-US" smtClean="0"/>
              <a:t>	■ Scroll bar</a:t>
            </a:r>
          </a:p>
          <a:p>
            <a:pPr>
              <a:buFont typeface="Monotype Sorts" pitchFamily="2" charset="2"/>
              <a:buNone/>
            </a:pPr>
            <a:r>
              <a:rPr lang="en-US" smtClean="0"/>
              <a:t>	■ On-line Help Menu/Screen</a:t>
            </a:r>
          </a:p>
        </p:txBody>
      </p:sp>
    </p:spTree>
  </p:cSld>
  <p:clrMapOvr>
    <a:masterClrMapping/>
  </p:clrMapOvr>
  <p:transition spd="med">
    <p:wipe dir="r"/>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itle 1"/>
          <p:cNvSpPr>
            <a:spLocks noGrp="1"/>
          </p:cNvSpPr>
          <p:nvPr>
            <p:ph type="title"/>
          </p:nvPr>
        </p:nvSpPr>
        <p:spPr>
          <a:xfrm>
            <a:off x="288925" y="0"/>
            <a:ext cx="8855075" cy="806450"/>
          </a:xfrm>
        </p:spPr>
        <p:txBody>
          <a:bodyPr/>
          <a:lstStyle/>
          <a:p>
            <a:r>
              <a:rPr lang="en-US" smtClean="0"/>
              <a:t>Common Features of Application Software </a:t>
            </a:r>
          </a:p>
        </p:txBody>
      </p:sp>
      <p:sp>
        <p:nvSpPr>
          <p:cNvPr id="212995" name="Content Placeholder 2"/>
          <p:cNvSpPr>
            <a:spLocks noGrp="1"/>
          </p:cNvSpPr>
          <p:nvPr>
            <p:ph idx="1"/>
          </p:nvPr>
        </p:nvSpPr>
        <p:spPr/>
        <p:txBody>
          <a:bodyPr/>
          <a:lstStyle/>
          <a:p>
            <a:pPr>
              <a:buFont typeface="Monotype Sorts" pitchFamily="2" charset="2"/>
              <a:buNone/>
            </a:pPr>
            <a:r>
              <a:rPr lang="en-US" smtClean="0"/>
              <a:t>	■ Menus / Menu bar</a:t>
            </a:r>
          </a:p>
          <a:p>
            <a:pPr>
              <a:buFont typeface="Monotype Sorts" pitchFamily="2" charset="2"/>
              <a:buNone/>
            </a:pPr>
            <a:r>
              <a:rPr lang="en-US" smtClean="0"/>
              <a:t>	■ Dialog box </a:t>
            </a:r>
          </a:p>
          <a:p>
            <a:pPr>
              <a:buFont typeface="Monotype Sorts" pitchFamily="2" charset="2"/>
              <a:buNone/>
            </a:pPr>
            <a:r>
              <a:rPr lang="en-US" smtClean="0"/>
              <a:t>	■ Icons </a:t>
            </a:r>
          </a:p>
          <a:p>
            <a:pPr>
              <a:buFont typeface="Monotype Sorts" pitchFamily="2" charset="2"/>
              <a:buNone/>
            </a:pPr>
            <a:r>
              <a:rPr lang="en-US" smtClean="0"/>
              <a:t>	■ Macros</a:t>
            </a:r>
          </a:p>
          <a:p>
            <a:pPr>
              <a:buFont typeface="Monotype Sorts" pitchFamily="2" charset="2"/>
              <a:buNone/>
            </a:pPr>
            <a:r>
              <a:rPr lang="en-US" smtClean="0"/>
              <a:t>	■ Tool Buttons </a:t>
            </a:r>
          </a:p>
          <a:p>
            <a:pPr>
              <a:buFont typeface="Monotype Sorts" pitchFamily="2" charset="2"/>
              <a:buNone/>
            </a:pPr>
            <a:r>
              <a:rPr lang="en-US" smtClean="0"/>
              <a:t>	■ OLE </a:t>
            </a:r>
          </a:p>
          <a:p>
            <a:pPr>
              <a:buFont typeface="Monotype Sorts" pitchFamily="2" charset="2"/>
              <a:buNone/>
            </a:pPr>
            <a:r>
              <a:rPr lang="en-US" smtClean="0"/>
              <a:t>	■ Toolbars </a:t>
            </a:r>
          </a:p>
          <a:p>
            <a:pPr>
              <a:buFont typeface="Monotype Sorts" pitchFamily="2" charset="2"/>
              <a:buNone/>
            </a:pPr>
            <a:r>
              <a:rPr lang="en-US" smtClean="0"/>
              <a:t>	■ Clipboard</a:t>
            </a:r>
          </a:p>
          <a:p>
            <a:pPr>
              <a:buFont typeface="Monotype Sorts" pitchFamily="2" charset="2"/>
              <a:buNone/>
            </a:pPr>
            <a:r>
              <a:rPr lang="en-US" smtClean="0"/>
              <a:t>	■ Cursors </a:t>
            </a:r>
          </a:p>
          <a:p>
            <a:pPr>
              <a:buFont typeface="Monotype Sorts" pitchFamily="2" charset="2"/>
              <a:buNone/>
            </a:pPr>
            <a:r>
              <a:rPr lang="en-US" smtClean="0"/>
              <a:t>	■ tutorial / documentation</a:t>
            </a:r>
          </a:p>
        </p:txBody>
      </p:sp>
    </p:spTree>
  </p:cSld>
  <p:clrMapOvr>
    <a:masterClrMapping/>
  </p:clrMapOvr>
  <p:transition spd="med">
    <p:wipe dir="r"/>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itle 1"/>
          <p:cNvSpPr>
            <a:spLocks noGrp="1"/>
          </p:cNvSpPr>
          <p:nvPr>
            <p:ph type="title"/>
          </p:nvPr>
        </p:nvSpPr>
        <p:spPr>
          <a:xfrm>
            <a:off x="288925" y="0"/>
            <a:ext cx="8855075" cy="806450"/>
          </a:xfrm>
        </p:spPr>
        <p:txBody>
          <a:bodyPr/>
          <a:lstStyle/>
          <a:p>
            <a:r>
              <a:rPr lang="en-US" smtClean="0"/>
              <a:t>Common Features of Application Software </a:t>
            </a:r>
          </a:p>
        </p:txBody>
      </p:sp>
      <p:sp>
        <p:nvSpPr>
          <p:cNvPr id="214019" name="Content Placeholder 2"/>
          <p:cNvSpPr>
            <a:spLocks noGrp="1"/>
          </p:cNvSpPr>
          <p:nvPr>
            <p:ph idx="1"/>
          </p:nvPr>
        </p:nvSpPr>
        <p:spPr/>
        <p:txBody>
          <a:bodyPr/>
          <a:lstStyle/>
          <a:p>
            <a:pPr>
              <a:buFont typeface="Monotype Sorts" pitchFamily="2" charset="2"/>
              <a:buNone/>
            </a:pPr>
            <a:r>
              <a:rPr lang="en-US" smtClean="0"/>
              <a:t>Windows:</a:t>
            </a:r>
          </a:p>
          <a:p>
            <a:pPr>
              <a:buFont typeface="Monotype Sorts" pitchFamily="2" charset="2"/>
              <a:buNone/>
            </a:pPr>
            <a:r>
              <a:rPr lang="en-US" smtClean="0"/>
              <a:t>	A window is a rectangular screen display of a running program or opened document or file with a title bar on top. </a:t>
            </a:r>
          </a:p>
          <a:p>
            <a:pPr>
              <a:buFont typeface="Monotype Sorts" pitchFamily="2" charset="2"/>
              <a:buNone/>
            </a:pPr>
            <a:r>
              <a:rPr lang="en-US" smtClean="0"/>
              <a:t>	Several windows may overlay each other or cascaded alongside one another depending on the number of executing task. </a:t>
            </a:r>
          </a:p>
          <a:p>
            <a:pPr>
              <a:buFont typeface="Monotype Sorts" pitchFamily="2" charset="2"/>
              <a:buNone/>
            </a:pPr>
            <a:r>
              <a:rPr lang="en-US" smtClean="0"/>
              <a:t>	Each window may show a different application display, such as a word processing document and a spreadsheet document.  </a:t>
            </a:r>
          </a:p>
          <a:p>
            <a:pPr>
              <a:buFont typeface="Monotype Sorts" pitchFamily="2" charset="2"/>
              <a:buNone/>
            </a:pPr>
            <a:endParaRPr lang="en-US" smtClean="0"/>
          </a:p>
          <a:p>
            <a:pPr>
              <a:buFont typeface="Monotype Sorts" pitchFamily="2" charset="2"/>
              <a:buNone/>
            </a:pPr>
            <a:endParaRPr lang="en-US" smtClean="0"/>
          </a:p>
        </p:txBody>
      </p:sp>
    </p:spTree>
  </p:cSld>
  <p:clrMapOvr>
    <a:masterClrMapping/>
  </p:clrMapOvr>
  <p:transition spd="med">
    <p:wipe dir="r"/>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itle 1"/>
          <p:cNvSpPr>
            <a:spLocks noGrp="1"/>
          </p:cNvSpPr>
          <p:nvPr>
            <p:ph type="title"/>
          </p:nvPr>
        </p:nvSpPr>
        <p:spPr>
          <a:xfrm>
            <a:off x="288925" y="0"/>
            <a:ext cx="8855075" cy="806450"/>
          </a:xfrm>
        </p:spPr>
        <p:txBody>
          <a:bodyPr/>
          <a:lstStyle/>
          <a:p>
            <a:r>
              <a:rPr lang="en-US" smtClean="0"/>
              <a:t>Common Features of Application Software </a:t>
            </a:r>
          </a:p>
        </p:txBody>
      </p:sp>
      <p:sp>
        <p:nvSpPr>
          <p:cNvPr id="215043" name="Content Placeholder 2"/>
          <p:cNvSpPr>
            <a:spLocks noGrp="1"/>
          </p:cNvSpPr>
          <p:nvPr>
            <p:ph idx="1"/>
          </p:nvPr>
        </p:nvSpPr>
        <p:spPr>
          <a:xfrm>
            <a:off x="152400" y="914400"/>
            <a:ext cx="8585200" cy="4757738"/>
          </a:xfrm>
        </p:spPr>
        <p:txBody>
          <a:bodyPr/>
          <a:lstStyle/>
          <a:p>
            <a:r>
              <a:rPr lang="en-US" smtClean="0"/>
              <a:t>Menu/Menu bar:</a:t>
            </a:r>
          </a:p>
          <a:p>
            <a:r>
              <a:rPr lang="en-US" smtClean="0"/>
              <a:t>A menu bar is a row of menu options displayed across the top or the bottom of the screen. </a:t>
            </a:r>
          </a:p>
          <a:p>
            <a:r>
              <a:rPr lang="en-US" smtClean="0"/>
              <a:t>A menu is a list of command options or choices. Various tasks that can be performed in an application are grouped under different names or titles. </a:t>
            </a:r>
          </a:p>
          <a:p>
            <a:r>
              <a:rPr lang="en-US" smtClean="0"/>
              <a:t>These names or titles are then used to form the menus. </a:t>
            </a:r>
          </a:p>
          <a:p>
            <a:r>
              <a:rPr lang="en-US" smtClean="0"/>
              <a:t>To perform some particular task, click the mouse button on the menu option to open the menu containing the task and then select that particular task.  </a:t>
            </a:r>
          </a:p>
        </p:txBody>
      </p:sp>
    </p:spTree>
  </p:cSld>
  <p:clrMapOvr>
    <a:masterClrMapping/>
  </p:clrMapOvr>
  <p:transition spd="med">
    <p:wipe dir="r"/>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p:cNvSpPr>
            <a:spLocks noGrp="1"/>
          </p:cNvSpPr>
          <p:nvPr>
            <p:ph type="title"/>
          </p:nvPr>
        </p:nvSpPr>
        <p:spPr>
          <a:xfrm>
            <a:off x="288925" y="0"/>
            <a:ext cx="8855075" cy="806450"/>
          </a:xfrm>
        </p:spPr>
        <p:txBody>
          <a:bodyPr/>
          <a:lstStyle/>
          <a:p>
            <a:r>
              <a:rPr lang="en-US" smtClean="0"/>
              <a:t>Common Features of Application Software </a:t>
            </a:r>
          </a:p>
        </p:txBody>
      </p:sp>
      <p:sp>
        <p:nvSpPr>
          <p:cNvPr id="216067" name="Content Placeholder 2"/>
          <p:cNvSpPr>
            <a:spLocks noGrp="1"/>
          </p:cNvSpPr>
          <p:nvPr>
            <p:ph idx="1"/>
          </p:nvPr>
        </p:nvSpPr>
        <p:spPr/>
        <p:txBody>
          <a:bodyPr/>
          <a:lstStyle/>
          <a:p>
            <a:r>
              <a:rPr lang="en-US" smtClean="0"/>
              <a:t>Icons:</a:t>
            </a:r>
          </a:p>
          <a:p>
            <a:r>
              <a:rPr lang="en-US" smtClean="0"/>
              <a:t>An icon is a small on-screen pictorial object that represents a program or a file. </a:t>
            </a:r>
          </a:p>
          <a:p>
            <a:r>
              <a:rPr lang="en-US" smtClean="0"/>
              <a:t>Icons serve as short-cut way to access the target programs or files and are therefore referred to as short-cuts.</a:t>
            </a:r>
          </a:p>
          <a:p>
            <a:r>
              <a:rPr lang="en-US" smtClean="0"/>
              <a:t>Tool buttons:</a:t>
            </a:r>
          </a:p>
          <a:p>
            <a:r>
              <a:rPr lang="en-US" smtClean="0"/>
              <a:t>These are simulated buttons are provided to serve as quick way of executing commands. </a:t>
            </a:r>
          </a:p>
        </p:txBody>
      </p:sp>
    </p:spTree>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GB" i="1" smtClean="0"/>
              <a:t>Microcomputers</a:t>
            </a:r>
            <a:endParaRPr lang="en-GB" smtClean="0"/>
          </a:p>
        </p:txBody>
      </p:sp>
      <p:sp>
        <p:nvSpPr>
          <p:cNvPr id="23555" name="Content Placeholder 2"/>
          <p:cNvSpPr>
            <a:spLocks noGrp="1"/>
          </p:cNvSpPr>
          <p:nvPr>
            <p:ph idx="1"/>
          </p:nvPr>
        </p:nvSpPr>
        <p:spPr/>
        <p:txBody>
          <a:bodyPr/>
          <a:lstStyle/>
          <a:p>
            <a:r>
              <a:rPr lang="en-GB" smtClean="0"/>
              <a:t>Also known as personal computers (PCs) are small computers that can only be used by one person at a time. Microcomputers come in various sizes and shapes. </a:t>
            </a:r>
          </a:p>
          <a:p>
            <a:r>
              <a:rPr lang="en-GB" smtClean="0"/>
              <a:t>They can be categorized as desktops, towers, laptops and palmtops</a:t>
            </a:r>
          </a:p>
          <a:p>
            <a:r>
              <a:rPr lang="en-GB" smtClean="0"/>
              <a:t>The term desktop actually refers to the casing, or the tower. Once you add a monitor, mouse, and a keyboard, you have what is typically known as a desktop computer.</a:t>
            </a:r>
          </a:p>
          <a:p>
            <a:endParaRPr lang="en-GB" smtClean="0"/>
          </a:p>
        </p:txBody>
      </p:sp>
    </p:spTree>
  </p:cSld>
  <p:clrMapOvr>
    <a:masterClrMapping/>
  </p:clrMapOvr>
  <p:transition spd="med">
    <p:wipe dir="r"/>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1"/>
          <p:cNvSpPr>
            <a:spLocks noGrp="1"/>
          </p:cNvSpPr>
          <p:nvPr>
            <p:ph type="title"/>
          </p:nvPr>
        </p:nvSpPr>
        <p:spPr>
          <a:xfrm>
            <a:off x="288925" y="0"/>
            <a:ext cx="8702675" cy="806450"/>
          </a:xfrm>
        </p:spPr>
        <p:txBody>
          <a:bodyPr/>
          <a:lstStyle/>
          <a:p>
            <a:r>
              <a:rPr lang="en-US" smtClean="0"/>
              <a:t>Common Features of Application Software </a:t>
            </a:r>
          </a:p>
        </p:txBody>
      </p:sp>
      <p:sp>
        <p:nvSpPr>
          <p:cNvPr id="217091" name="Content Placeholder 2"/>
          <p:cNvSpPr>
            <a:spLocks noGrp="1"/>
          </p:cNvSpPr>
          <p:nvPr>
            <p:ph idx="1"/>
          </p:nvPr>
        </p:nvSpPr>
        <p:spPr/>
        <p:txBody>
          <a:bodyPr/>
          <a:lstStyle/>
          <a:p>
            <a:r>
              <a:rPr lang="en-US" smtClean="0"/>
              <a:t>They are often small graphic objects arranged on toolbars. </a:t>
            </a:r>
          </a:p>
          <a:p>
            <a:r>
              <a:rPr lang="en-US" smtClean="0"/>
              <a:t>Tool buttons when clicked with the mouse triggers off execution of the commands associated with them.</a:t>
            </a:r>
          </a:p>
          <a:p>
            <a:r>
              <a:rPr lang="en-US" smtClean="0"/>
              <a:t>Tool bars:</a:t>
            </a:r>
          </a:p>
          <a:p>
            <a:r>
              <a:rPr lang="en-US" smtClean="0"/>
              <a:t> A toolbar is arrow of on-screen tool buttons, displayed below the menu bar, and used to activate a variety of functions of the applications program. </a:t>
            </a:r>
          </a:p>
          <a:p>
            <a:r>
              <a:rPr lang="en-US" smtClean="0"/>
              <a:t>They can be customized and move around the screen. </a:t>
            </a:r>
          </a:p>
        </p:txBody>
      </p:sp>
    </p:spTree>
  </p:cSld>
  <p:clrMapOvr>
    <a:masterClrMapping/>
  </p:clrMapOvr>
  <p:transition spd="med">
    <p:wipe dir="r"/>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itle 1"/>
          <p:cNvSpPr>
            <a:spLocks noGrp="1"/>
          </p:cNvSpPr>
          <p:nvPr>
            <p:ph type="title"/>
          </p:nvPr>
        </p:nvSpPr>
        <p:spPr>
          <a:xfrm>
            <a:off x="288925" y="0"/>
            <a:ext cx="8855075" cy="806450"/>
          </a:xfrm>
        </p:spPr>
        <p:txBody>
          <a:bodyPr/>
          <a:lstStyle/>
          <a:p>
            <a:r>
              <a:rPr lang="en-US" smtClean="0"/>
              <a:t>Common Features of Application Software </a:t>
            </a:r>
          </a:p>
        </p:txBody>
      </p:sp>
      <p:sp>
        <p:nvSpPr>
          <p:cNvPr id="218115" name="Content Placeholder 2"/>
          <p:cNvSpPr>
            <a:spLocks noGrp="1"/>
          </p:cNvSpPr>
          <p:nvPr>
            <p:ph idx="1"/>
          </p:nvPr>
        </p:nvSpPr>
        <p:spPr/>
        <p:txBody>
          <a:bodyPr/>
          <a:lstStyle/>
          <a:p>
            <a:r>
              <a:rPr lang="en-US" smtClean="0"/>
              <a:t>Cursors:</a:t>
            </a:r>
          </a:p>
          <a:p>
            <a:r>
              <a:rPr lang="en-US" smtClean="0"/>
              <a:t>The cursor, sometimes referred to as the insertion point, is the blinking movable vertical or horizontal line symbol on the screen that indicates where the next data is entered. </a:t>
            </a:r>
          </a:p>
          <a:p>
            <a:r>
              <a:rPr lang="en-US" smtClean="0"/>
              <a:t>You can move the cursor around using either the mouse or the directional arrows on the keyboard. </a:t>
            </a:r>
          </a:p>
        </p:txBody>
      </p:sp>
    </p:spTree>
  </p:cSld>
  <p:clrMapOvr>
    <a:masterClrMapping/>
  </p:clrMapOvr>
  <p:transition spd="med">
    <p:wipe dir="r"/>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1"/>
          <p:cNvSpPr>
            <a:spLocks noGrp="1"/>
          </p:cNvSpPr>
          <p:nvPr>
            <p:ph type="title"/>
          </p:nvPr>
        </p:nvSpPr>
        <p:spPr>
          <a:xfrm>
            <a:off x="288925" y="0"/>
            <a:ext cx="8855075" cy="806450"/>
          </a:xfrm>
        </p:spPr>
        <p:txBody>
          <a:bodyPr/>
          <a:lstStyle/>
          <a:p>
            <a:r>
              <a:rPr lang="en-US" smtClean="0"/>
              <a:t>Common Features of Application Software </a:t>
            </a:r>
          </a:p>
        </p:txBody>
      </p:sp>
      <p:sp>
        <p:nvSpPr>
          <p:cNvPr id="219139" name="Content Placeholder 2"/>
          <p:cNvSpPr>
            <a:spLocks noGrp="1"/>
          </p:cNvSpPr>
          <p:nvPr>
            <p:ph idx="1"/>
          </p:nvPr>
        </p:nvSpPr>
        <p:spPr/>
        <p:txBody>
          <a:bodyPr/>
          <a:lstStyle/>
          <a:p>
            <a:r>
              <a:rPr lang="en-US" smtClean="0"/>
              <a:t>Scrollbars:</a:t>
            </a:r>
          </a:p>
          <a:p>
            <a:r>
              <a:rPr lang="en-US" smtClean="0"/>
              <a:t>Scrolling is the way to quickly move through text in a document or the active file upward or downward. </a:t>
            </a:r>
          </a:p>
          <a:p>
            <a:r>
              <a:rPr lang="en-US" smtClean="0"/>
              <a:t>Using the directional arrow keys or a mouse, you can scroll through the display screen and into the text above and below. </a:t>
            </a:r>
          </a:p>
          <a:p>
            <a:r>
              <a:rPr lang="en-US" smtClean="0"/>
              <a:t>However, when you have to scroll through a large file that spans many pages, it is easier to using the scrollbars. </a:t>
            </a:r>
          </a:p>
        </p:txBody>
      </p:sp>
    </p:spTree>
  </p:cSld>
  <p:clrMapOvr>
    <a:masterClrMapping/>
  </p:clrMapOvr>
  <p:transition spd="med">
    <p:wipe dir="r"/>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itle 1"/>
          <p:cNvSpPr>
            <a:spLocks noGrp="1"/>
          </p:cNvSpPr>
          <p:nvPr>
            <p:ph type="title"/>
          </p:nvPr>
        </p:nvSpPr>
        <p:spPr>
          <a:xfrm>
            <a:off x="288925" y="0"/>
            <a:ext cx="8855075" cy="806450"/>
          </a:xfrm>
        </p:spPr>
        <p:txBody>
          <a:bodyPr/>
          <a:lstStyle/>
          <a:p>
            <a:r>
              <a:rPr lang="en-US" smtClean="0"/>
              <a:t>Common Features of Application Software </a:t>
            </a:r>
          </a:p>
        </p:txBody>
      </p:sp>
      <p:sp>
        <p:nvSpPr>
          <p:cNvPr id="220163" name="Content Placeholder 2"/>
          <p:cNvSpPr>
            <a:spLocks noGrp="1"/>
          </p:cNvSpPr>
          <p:nvPr>
            <p:ph idx="1"/>
          </p:nvPr>
        </p:nvSpPr>
        <p:spPr/>
        <p:txBody>
          <a:bodyPr/>
          <a:lstStyle/>
          <a:p>
            <a:r>
              <a:rPr lang="en-US" smtClean="0"/>
              <a:t>There are vertical scrollbars as well as horizontal scrollbars. </a:t>
            </a:r>
          </a:p>
          <a:p>
            <a:r>
              <a:rPr lang="en-US" smtClean="0"/>
              <a:t>Vertical scrollbars often appear at the right side of the document screen small triangular arrows pointing up and down. </a:t>
            </a:r>
          </a:p>
          <a:p>
            <a:r>
              <a:rPr lang="en-US" smtClean="0"/>
              <a:t>To scroll up (or view the bottom part of document), simply click the left mouse button on the down-pointing small triangular arrow of the scrollbar. </a:t>
            </a:r>
          </a:p>
          <a:p>
            <a:r>
              <a:rPr lang="en-US" smtClean="0"/>
              <a:t>To view the top part of document scroll down by clicking the up-pointing small triangular arrow of the scrollbar. </a:t>
            </a:r>
          </a:p>
        </p:txBody>
      </p:sp>
    </p:spTree>
  </p:cSld>
  <p:clrMapOvr>
    <a:masterClrMapping/>
  </p:clrMapOvr>
  <p:transition spd="med">
    <p:wipe dir="r"/>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itle 1"/>
          <p:cNvSpPr>
            <a:spLocks noGrp="1"/>
          </p:cNvSpPr>
          <p:nvPr>
            <p:ph type="title"/>
          </p:nvPr>
        </p:nvSpPr>
        <p:spPr>
          <a:xfrm>
            <a:off x="288925" y="0"/>
            <a:ext cx="8855075" cy="806450"/>
          </a:xfrm>
        </p:spPr>
        <p:txBody>
          <a:bodyPr/>
          <a:lstStyle/>
          <a:p>
            <a:r>
              <a:rPr lang="en-US" smtClean="0"/>
              <a:t>Common Features of Application Software </a:t>
            </a:r>
          </a:p>
        </p:txBody>
      </p:sp>
      <p:sp>
        <p:nvSpPr>
          <p:cNvPr id="221187" name="Content Placeholder 2"/>
          <p:cNvSpPr>
            <a:spLocks noGrp="1"/>
          </p:cNvSpPr>
          <p:nvPr>
            <p:ph idx="1"/>
          </p:nvPr>
        </p:nvSpPr>
        <p:spPr/>
        <p:txBody>
          <a:bodyPr/>
          <a:lstStyle/>
          <a:p>
            <a:r>
              <a:rPr lang="en-US" smtClean="0"/>
              <a:t>Horizontal scrollbars often appear below a document window and are used to scroll the document window right or left. </a:t>
            </a:r>
          </a:p>
          <a:p>
            <a:r>
              <a:rPr lang="en-US" smtClean="0"/>
              <a:t>Dialog box</a:t>
            </a:r>
            <a:r>
              <a:rPr lang="en-US" i="1" smtClean="0"/>
              <a:t>: </a:t>
            </a:r>
          </a:p>
          <a:p>
            <a:r>
              <a:rPr lang="en-US" smtClean="0"/>
              <a:t>A dialog box is a window through which the user provides some needed information that the computer or the application program require to perform some task. </a:t>
            </a:r>
          </a:p>
          <a:p>
            <a:r>
              <a:rPr lang="en-US" smtClean="0"/>
              <a:t>It also used to display helpful messages at times. </a:t>
            </a:r>
          </a:p>
          <a:p>
            <a:endParaRPr lang="en-US" smtClean="0"/>
          </a:p>
        </p:txBody>
      </p:sp>
    </p:spTree>
  </p:cSld>
  <p:clrMapOvr>
    <a:masterClrMapping/>
  </p:clrMapOvr>
  <p:transition spd="med">
    <p:wipe dir="r"/>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itle 1"/>
          <p:cNvSpPr>
            <a:spLocks noGrp="1"/>
          </p:cNvSpPr>
          <p:nvPr>
            <p:ph type="title"/>
          </p:nvPr>
        </p:nvSpPr>
        <p:spPr>
          <a:xfrm>
            <a:off x="288925" y="0"/>
            <a:ext cx="8855075" cy="806450"/>
          </a:xfrm>
        </p:spPr>
        <p:txBody>
          <a:bodyPr/>
          <a:lstStyle/>
          <a:p>
            <a:r>
              <a:rPr lang="en-US" smtClean="0"/>
              <a:t>Common Features of Application Software </a:t>
            </a:r>
          </a:p>
        </p:txBody>
      </p:sp>
      <p:sp>
        <p:nvSpPr>
          <p:cNvPr id="222211" name="Content Placeholder 2"/>
          <p:cNvSpPr>
            <a:spLocks noGrp="1"/>
          </p:cNvSpPr>
          <p:nvPr>
            <p:ph idx="1"/>
          </p:nvPr>
        </p:nvSpPr>
        <p:spPr/>
        <p:txBody>
          <a:bodyPr/>
          <a:lstStyle/>
          <a:p>
            <a:r>
              <a:rPr lang="en-US" smtClean="0"/>
              <a:t>Macros:</a:t>
            </a:r>
            <a:r>
              <a:rPr lang="en-US" i="1" smtClean="0"/>
              <a:t> </a:t>
            </a:r>
          </a:p>
          <a:p>
            <a:r>
              <a:rPr lang="en-US" smtClean="0"/>
              <a:t>Series of steps that may be needed to perform a task can be grouped together in a way and the entire routine assigned a keystroke. </a:t>
            </a:r>
          </a:p>
          <a:p>
            <a:r>
              <a:rPr lang="en-US" smtClean="0"/>
              <a:t>Pressing the Ctrl key on the keyboard in combination with the assigned key triggers the execution of the programmed routine assigned to the keystroke. </a:t>
            </a:r>
          </a:p>
          <a:p>
            <a:r>
              <a:rPr lang="en-US" smtClean="0"/>
              <a:t>These programmed steps are referred to as macros. </a:t>
            </a:r>
          </a:p>
        </p:txBody>
      </p:sp>
    </p:spTree>
  </p:cSld>
  <p:clrMapOvr>
    <a:masterClrMapping/>
  </p:clrMapOvr>
  <p:transition spd="med">
    <p:wipe dir="r"/>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itle 1"/>
          <p:cNvSpPr>
            <a:spLocks noGrp="1"/>
          </p:cNvSpPr>
          <p:nvPr>
            <p:ph type="title"/>
          </p:nvPr>
        </p:nvSpPr>
        <p:spPr>
          <a:xfrm>
            <a:off x="288925" y="0"/>
            <a:ext cx="8702675" cy="806450"/>
          </a:xfrm>
        </p:spPr>
        <p:txBody>
          <a:bodyPr/>
          <a:lstStyle/>
          <a:p>
            <a:r>
              <a:rPr lang="en-US" smtClean="0"/>
              <a:t>Common Features of Application Software</a:t>
            </a:r>
          </a:p>
        </p:txBody>
      </p:sp>
      <p:sp>
        <p:nvSpPr>
          <p:cNvPr id="223235" name="Content Placeholder 2"/>
          <p:cNvSpPr>
            <a:spLocks noGrp="1"/>
          </p:cNvSpPr>
          <p:nvPr>
            <p:ph idx="1"/>
          </p:nvPr>
        </p:nvSpPr>
        <p:spPr/>
        <p:txBody>
          <a:bodyPr/>
          <a:lstStyle/>
          <a:p>
            <a:r>
              <a:rPr lang="en-US" smtClean="0"/>
              <a:t>OLE (Object Link and Embedding):</a:t>
            </a:r>
          </a:p>
          <a:p>
            <a:r>
              <a:rPr lang="en-US" smtClean="0"/>
              <a:t> This feature enables the user to link and/or embed document of one application program such as a spreadsheet to or in another such a word processor. </a:t>
            </a:r>
          </a:p>
          <a:p>
            <a:r>
              <a:rPr lang="en-US" smtClean="0"/>
              <a:t>Changes made to the embedded object affect only the document that contains it. </a:t>
            </a:r>
          </a:p>
          <a:p>
            <a:r>
              <a:rPr lang="en-US" smtClean="0"/>
              <a:t>If the object was rather linked, then changes made to the object are automatically made in all the linked documents that contain it. </a:t>
            </a:r>
          </a:p>
          <a:p>
            <a:r>
              <a:rPr lang="en-US" smtClean="0"/>
              <a:t>Thus OLE facilitates sharing and manipulating of information. </a:t>
            </a:r>
          </a:p>
        </p:txBody>
      </p:sp>
    </p:spTree>
  </p:cSld>
  <p:clrMapOvr>
    <a:masterClrMapping/>
  </p:clrMapOvr>
  <p:transition spd="med">
    <p:wipe dir="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itle 1"/>
          <p:cNvSpPr>
            <a:spLocks noGrp="1"/>
          </p:cNvSpPr>
          <p:nvPr>
            <p:ph type="title"/>
          </p:nvPr>
        </p:nvSpPr>
        <p:spPr>
          <a:xfrm>
            <a:off x="288925" y="0"/>
            <a:ext cx="8855075" cy="806450"/>
          </a:xfrm>
        </p:spPr>
        <p:txBody>
          <a:bodyPr/>
          <a:lstStyle/>
          <a:p>
            <a:r>
              <a:rPr lang="en-US" smtClean="0"/>
              <a:t>Common Features of Application Software</a:t>
            </a:r>
          </a:p>
        </p:txBody>
      </p:sp>
      <p:sp>
        <p:nvSpPr>
          <p:cNvPr id="224259" name="Content Placeholder 2"/>
          <p:cNvSpPr>
            <a:spLocks noGrp="1"/>
          </p:cNvSpPr>
          <p:nvPr>
            <p:ph idx="1"/>
          </p:nvPr>
        </p:nvSpPr>
        <p:spPr/>
        <p:txBody>
          <a:bodyPr/>
          <a:lstStyle/>
          <a:p>
            <a:r>
              <a:rPr lang="en-US" smtClean="0"/>
              <a:t>An object may be a document, worksheet, picture or even a sound recording. </a:t>
            </a:r>
          </a:p>
          <a:p>
            <a:r>
              <a:rPr lang="en-US" smtClean="0"/>
              <a:t>Clipboard:</a:t>
            </a:r>
          </a:p>
          <a:p>
            <a:r>
              <a:rPr lang="en-US" smtClean="0"/>
              <a:t>During working sessions, it sometimes become necessary to copy an item or part of a document from one document and then paste it into another document or application or even in another part of the same document to save time and labor. </a:t>
            </a:r>
          </a:p>
          <a:p>
            <a:r>
              <a:rPr lang="en-US" smtClean="0"/>
              <a:t>The area in the memory where the copied item is held temporarily before and even after it is pasted to a destination is known as the clipboard. </a:t>
            </a:r>
            <a:r>
              <a:rPr lang="en-US" i="1" smtClean="0"/>
              <a:t> </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1"/>
          <p:cNvSpPr>
            <a:spLocks noGrp="1"/>
          </p:cNvSpPr>
          <p:nvPr>
            <p:ph type="title"/>
          </p:nvPr>
        </p:nvSpPr>
        <p:spPr>
          <a:xfrm>
            <a:off x="288925" y="0"/>
            <a:ext cx="8855075" cy="806450"/>
          </a:xfrm>
        </p:spPr>
        <p:txBody>
          <a:bodyPr/>
          <a:lstStyle/>
          <a:p>
            <a:r>
              <a:rPr lang="en-US" smtClean="0"/>
              <a:t>Common Features of Application Software</a:t>
            </a:r>
          </a:p>
        </p:txBody>
      </p:sp>
      <p:sp>
        <p:nvSpPr>
          <p:cNvPr id="225283" name="Content Placeholder 2"/>
          <p:cNvSpPr>
            <a:spLocks noGrp="1"/>
          </p:cNvSpPr>
          <p:nvPr>
            <p:ph idx="1"/>
          </p:nvPr>
        </p:nvSpPr>
        <p:spPr>
          <a:xfrm>
            <a:off x="304800" y="990600"/>
            <a:ext cx="8585200" cy="4757738"/>
          </a:xfrm>
        </p:spPr>
        <p:txBody>
          <a:bodyPr/>
          <a:lstStyle/>
          <a:p>
            <a:r>
              <a:rPr lang="en-US" smtClean="0"/>
              <a:t>Tutorial and Documentation:</a:t>
            </a:r>
          </a:p>
          <a:p>
            <a:r>
              <a:rPr lang="en-US" smtClean="0"/>
              <a:t> This resembles the on-line Help but rather acts like an electronic instruction book or program that takes you through a prescribed series of steps to help you learn the product. </a:t>
            </a:r>
          </a:p>
          <a:p>
            <a:r>
              <a:rPr lang="en-US" smtClean="0"/>
              <a:t>Tutorials are supplemented with documentation. </a:t>
            </a:r>
          </a:p>
          <a:p>
            <a:r>
              <a:rPr lang="en-US" smtClean="0"/>
              <a:t>Documentation is a user manual or reference manual that is a narrative and graphical description of a program. </a:t>
            </a:r>
          </a:p>
          <a:p>
            <a:r>
              <a:rPr lang="en-US" smtClean="0"/>
              <a:t>It may be instructional but often features and functions are grouped by category for reference purposes.</a:t>
            </a:r>
          </a:p>
        </p:txBody>
      </p:sp>
    </p:spTree>
  </p:cSld>
  <p:clrMapOvr>
    <a:masterClrMapping/>
  </p:clrMapOvr>
  <p:transition spd="med">
    <p:wipe dir="r"/>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p:cNvSpPr>
            <a:spLocks noGrp="1"/>
          </p:cNvSpPr>
          <p:nvPr>
            <p:ph type="title"/>
          </p:nvPr>
        </p:nvSpPr>
        <p:spPr>
          <a:xfrm>
            <a:off x="288925" y="0"/>
            <a:ext cx="8855075" cy="806450"/>
          </a:xfrm>
        </p:spPr>
        <p:txBody>
          <a:bodyPr/>
          <a:lstStyle/>
          <a:p>
            <a:r>
              <a:rPr lang="en-US" smtClean="0"/>
              <a:t>Common Features of Application Software</a:t>
            </a:r>
          </a:p>
        </p:txBody>
      </p:sp>
      <p:sp>
        <p:nvSpPr>
          <p:cNvPr id="226307" name="Content Placeholder 2"/>
          <p:cNvSpPr>
            <a:spLocks noGrp="1"/>
          </p:cNvSpPr>
          <p:nvPr>
            <p:ph idx="1"/>
          </p:nvPr>
        </p:nvSpPr>
        <p:spPr/>
        <p:txBody>
          <a:bodyPr/>
          <a:lstStyle/>
          <a:p>
            <a:r>
              <a:rPr lang="en-US" smtClean="0"/>
              <a:t>Documentation may come in booklet form or on diskette or CD-ROM; it is sometimes also available on-line from the manufacturer.</a:t>
            </a:r>
          </a:p>
          <a:p>
            <a:r>
              <a:rPr lang="en-US" smtClean="0"/>
              <a:t>On-line Help Menu and Screen:</a:t>
            </a:r>
          </a:p>
          <a:p>
            <a:r>
              <a:rPr lang="en-US" smtClean="0"/>
              <a:t> A Help menu offers a choice of help screens – specific display of explanations of how to perform various tasks, such as setting the page lay-out of a document, embedding picture objects and many more. </a:t>
            </a:r>
          </a:p>
          <a:p>
            <a:r>
              <a:rPr lang="en-US" smtClean="0"/>
              <a:t>On-line help screens mostly can be displayed by opening the Help menu on the menu bar or clicking on the F1 function key on the keyboard. </a:t>
            </a:r>
          </a:p>
        </p:txBody>
      </p:sp>
    </p:spTree>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GB" smtClean="0"/>
              <a:t>A Typical desktop computer</a:t>
            </a:r>
          </a:p>
        </p:txBody>
      </p:sp>
      <p:grpSp>
        <p:nvGrpSpPr>
          <p:cNvPr id="24579" name="Group 2"/>
          <p:cNvGrpSpPr>
            <a:grpSpLocks noGrp="1"/>
          </p:cNvGrpSpPr>
          <p:nvPr>
            <p:ph idx="1"/>
          </p:nvPr>
        </p:nvGrpSpPr>
        <p:grpSpPr bwMode="auto">
          <a:xfrm>
            <a:off x="292100" y="1090613"/>
            <a:ext cx="8585200" cy="4757737"/>
            <a:chOff x="2205" y="5922"/>
            <a:chExt cx="6105" cy="4635"/>
          </a:xfrm>
        </p:grpSpPr>
        <p:pic>
          <p:nvPicPr>
            <p:cNvPr id="24580" name="Picture 118" descr="http://www.ryanscomputers.com/images/desktop_computer_1.jpg"/>
            <p:cNvPicPr>
              <a:picLocks noChangeAspect="1" noChangeArrowheads="1"/>
            </p:cNvPicPr>
            <p:nvPr/>
          </p:nvPicPr>
          <p:blipFill>
            <a:blip r:embed="rId2" r:link="rId3" cstate="print"/>
            <a:srcRect/>
            <a:stretch>
              <a:fillRect/>
            </a:stretch>
          </p:blipFill>
          <p:spPr bwMode="auto">
            <a:xfrm>
              <a:off x="2205" y="5922"/>
              <a:ext cx="6105" cy="4020"/>
            </a:xfrm>
            <a:prstGeom prst="rect">
              <a:avLst/>
            </a:prstGeom>
            <a:noFill/>
            <a:ln w="9525">
              <a:noFill/>
              <a:miter lim="800000"/>
              <a:headEnd/>
              <a:tailEnd/>
            </a:ln>
          </p:spPr>
        </p:pic>
        <p:sp>
          <p:nvSpPr>
            <p:cNvPr id="24581" name="Text Box 4"/>
            <p:cNvSpPr txBox="1">
              <a:spLocks noChangeArrowheads="1"/>
            </p:cNvSpPr>
            <p:nvPr/>
          </p:nvSpPr>
          <p:spPr bwMode="auto">
            <a:xfrm>
              <a:off x="2205" y="10032"/>
              <a:ext cx="6105" cy="525"/>
            </a:xfrm>
            <a:prstGeom prst="rect">
              <a:avLst/>
            </a:prstGeom>
            <a:solidFill>
              <a:srgbClr val="FFFFFF"/>
            </a:solidFill>
            <a:ln w="9525">
              <a:noFill/>
              <a:miter lim="800000"/>
              <a:headEnd/>
              <a:tailEnd/>
            </a:ln>
          </p:spPr>
          <p:txBody>
            <a:bodyPr lIns="0" tIns="0" rIns="0" bIns="0">
              <a:spAutoFit/>
            </a:bodyPr>
            <a:lstStyle/>
            <a:p>
              <a:pPr>
                <a:spcAft>
                  <a:spcPts val="1000"/>
                </a:spcAft>
              </a:pPr>
              <a:r>
                <a:rPr lang="en-US" sz="1200" b="1">
                  <a:latin typeface="Calibri" pitchFamily="34" charset="0"/>
                </a:rPr>
                <a:t>Figure 1.5  A Typical desktop computer</a:t>
              </a:r>
              <a:endParaRPr lang="en-US"/>
            </a:p>
          </p:txBody>
        </p:sp>
      </p:grpSp>
    </p:spTree>
  </p:cSld>
  <p:clrMapOvr>
    <a:masterClrMapping/>
  </p:clrMapOvr>
  <p:transition spd="med">
    <p:wipe dir="r"/>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1"/>
          <p:cNvSpPr>
            <a:spLocks noGrp="1"/>
          </p:cNvSpPr>
          <p:nvPr>
            <p:ph type="title"/>
          </p:nvPr>
        </p:nvSpPr>
        <p:spPr>
          <a:xfrm>
            <a:off x="288925" y="0"/>
            <a:ext cx="8702675" cy="806450"/>
          </a:xfrm>
        </p:spPr>
        <p:txBody>
          <a:bodyPr/>
          <a:lstStyle/>
          <a:p>
            <a:r>
              <a:rPr lang="en-US" smtClean="0"/>
              <a:t>Common Features of Application Software</a:t>
            </a:r>
          </a:p>
        </p:txBody>
      </p:sp>
      <p:sp>
        <p:nvSpPr>
          <p:cNvPr id="227331" name="Content Placeholder 2"/>
          <p:cNvSpPr>
            <a:spLocks noGrp="1"/>
          </p:cNvSpPr>
          <p:nvPr>
            <p:ph idx="1"/>
          </p:nvPr>
        </p:nvSpPr>
        <p:spPr/>
        <p:txBody>
          <a:bodyPr/>
          <a:lstStyle/>
          <a:p>
            <a:r>
              <a:rPr lang="en-US" smtClean="0"/>
              <a:t>Help screens serve like electronic reference manual. </a:t>
            </a:r>
          </a:p>
          <a:p>
            <a:r>
              <a:rPr lang="en-US" smtClean="0"/>
              <a:t>Sometimes, on-line help may also come in the form of a wizard – in-built program that leads the user through a series of questions to determine exactly what the user‘s problem really is.</a:t>
            </a:r>
          </a:p>
          <a:p>
            <a:r>
              <a:rPr lang="en-US" smtClean="0"/>
              <a:t>Word Processing Software:</a:t>
            </a:r>
          </a:p>
          <a:p>
            <a:r>
              <a:rPr lang="en-US" smtClean="0"/>
              <a:t> The traditional machine for typing out documents was the typewriter. </a:t>
            </a:r>
          </a:p>
          <a:p>
            <a:r>
              <a:rPr lang="en-US" smtClean="0"/>
              <a:t>However, the machine has long out-lived its usefulness. </a:t>
            </a:r>
          </a:p>
        </p:txBody>
      </p:sp>
    </p:spTree>
  </p:cSld>
  <p:clrMapOvr>
    <a:masterClrMapping/>
  </p:clrMapOvr>
  <p:transition spd="med">
    <p:wipe dir="r"/>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a:xfrm>
            <a:off x="288925" y="0"/>
            <a:ext cx="8855075" cy="806450"/>
          </a:xfrm>
        </p:spPr>
        <p:txBody>
          <a:bodyPr/>
          <a:lstStyle/>
          <a:p>
            <a:r>
              <a:rPr lang="en-US" smtClean="0"/>
              <a:t>Common Features of Application Software</a:t>
            </a:r>
          </a:p>
        </p:txBody>
      </p:sp>
      <p:sp>
        <p:nvSpPr>
          <p:cNvPr id="228355" name="Content Placeholder 2"/>
          <p:cNvSpPr>
            <a:spLocks noGrp="1"/>
          </p:cNvSpPr>
          <p:nvPr>
            <p:ph idx="1"/>
          </p:nvPr>
        </p:nvSpPr>
        <p:spPr/>
        <p:txBody>
          <a:bodyPr/>
          <a:lstStyle/>
          <a:p>
            <a:r>
              <a:rPr lang="en-US" smtClean="0"/>
              <a:t>In fact, if you have a manual typewriter, pray that it never break down – a prayer that may never be granted anyway – for it is becoming as difficult to get it repaired as it is to find a blacksmith. </a:t>
            </a:r>
          </a:p>
          <a:p>
            <a:r>
              <a:rPr lang="en-US" smtClean="0"/>
              <a:t>Today word processing is what is in vogue. </a:t>
            </a:r>
          </a:p>
          <a:p>
            <a:r>
              <a:rPr lang="en-US" smtClean="0"/>
              <a:t>Word processing software allows you to use computers to create, edit, store, and print documents. </a:t>
            </a:r>
          </a:p>
          <a:p>
            <a:r>
              <a:rPr lang="en-US" smtClean="0"/>
              <a:t>The user can easily insert, delete, and move words, sentences, and paragraphs – without ever using an eraser. </a:t>
            </a:r>
          </a:p>
        </p:txBody>
      </p:sp>
    </p:spTree>
  </p:cSld>
  <p:clrMapOvr>
    <a:masterClrMapping/>
  </p:clrMapOvr>
  <p:transition spd="med">
    <p:wipe dir="r"/>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itle 1"/>
          <p:cNvSpPr>
            <a:spLocks noGrp="1"/>
          </p:cNvSpPr>
          <p:nvPr>
            <p:ph type="title"/>
          </p:nvPr>
        </p:nvSpPr>
        <p:spPr>
          <a:xfrm>
            <a:off x="288925" y="0"/>
            <a:ext cx="8855075" cy="806450"/>
          </a:xfrm>
        </p:spPr>
        <p:txBody>
          <a:bodyPr/>
          <a:lstStyle/>
          <a:p>
            <a:r>
              <a:rPr lang="en-US" smtClean="0"/>
              <a:t>Common Features of Application Software</a:t>
            </a:r>
          </a:p>
        </p:txBody>
      </p:sp>
      <p:sp>
        <p:nvSpPr>
          <p:cNvPr id="229379" name="Content Placeholder 2"/>
          <p:cNvSpPr>
            <a:spLocks noGrp="1"/>
          </p:cNvSpPr>
          <p:nvPr>
            <p:ph idx="1"/>
          </p:nvPr>
        </p:nvSpPr>
        <p:spPr/>
        <p:txBody>
          <a:bodyPr/>
          <a:lstStyle/>
          <a:p>
            <a:r>
              <a:rPr lang="en-US" smtClean="0"/>
              <a:t>Word processing programs also come with several features for “dressing up” documents with variable margins, font types and sizes, and styles. </a:t>
            </a:r>
          </a:p>
          <a:p>
            <a:r>
              <a:rPr lang="en-US" smtClean="0"/>
              <a:t>All these can be done by the user on screen in “wysiwyg”– what you see is what you get – fashion, meaning the screen displays documents exactly as it will look when printed. </a:t>
            </a:r>
          </a:p>
          <a:p>
            <a:r>
              <a:rPr lang="en-US" smtClean="0"/>
              <a:t>Word processing offers additional features such as spelling checkers and thesaurus. </a:t>
            </a:r>
          </a:p>
          <a:p>
            <a:r>
              <a:rPr lang="en-US" smtClean="0"/>
              <a:t>Among popular word processors are Microsoft Word, Lotus Word Pro, and WordPerfect. </a:t>
            </a:r>
          </a:p>
          <a:p>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le 1"/>
          <p:cNvSpPr>
            <a:spLocks noGrp="1"/>
          </p:cNvSpPr>
          <p:nvPr>
            <p:ph type="title"/>
          </p:nvPr>
        </p:nvSpPr>
        <p:spPr>
          <a:xfrm>
            <a:off x="288925" y="0"/>
            <a:ext cx="8855075" cy="806450"/>
          </a:xfrm>
        </p:spPr>
        <p:txBody>
          <a:bodyPr/>
          <a:lstStyle/>
          <a:p>
            <a:r>
              <a:rPr lang="en-US" smtClean="0"/>
              <a:t>Common Features of Application Software</a:t>
            </a:r>
          </a:p>
        </p:txBody>
      </p:sp>
      <p:pic>
        <p:nvPicPr>
          <p:cNvPr id="230403" name="Picture 2"/>
          <p:cNvPicPr>
            <a:picLocks noGrp="1" noChangeAspect="1" noChangeArrowheads="1"/>
          </p:cNvPicPr>
          <p:nvPr>
            <p:ph idx="1"/>
          </p:nvPr>
        </p:nvPicPr>
        <p:blipFill>
          <a:blip r:embed="rId2" cstate="print"/>
          <a:srcRect/>
          <a:stretch>
            <a:fillRect/>
          </a:stretch>
        </p:blipFill>
        <p:spPr>
          <a:xfrm>
            <a:off x="1412875" y="1090613"/>
            <a:ext cx="6877050" cy="5157787"/>
          </a:xfrm>
          <a:noFill/>
        </p:spPr>
      </p:pic>
    </p:spTree>
  </p:cSld>
  <p:clrMapOvr>
    <a:masterClrMapping/>
  </p:clrMapOvr>
  <p:transition spd="med">
    <p:wipe dir="r"/>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a:xfrm>
            <a:off x="288925" y="0"/>
            <a:ext cx="8702675" cy="806450"/>
          </a:xfrm>
        </p:spPr>
        <p:txBody>
          <a:bodyPr/>
          <a:lstStyle/>
          <a:p>
            <a:r>
              <a:rPr lang="en-US" smtClean="0"/>
              <a:t>Common Features of Application Software</a:t>
            </a:r>
          </a:p>
        </p:txBody>
      </p:sp>
      <p:sp>
        <p:nvSpPr>
          <p:cNvPr id="231427" name="Content Placeholder 2"/>
          <p:cNvSpPr>
            <a:spLocks noGrp="1"/>
          </p:cNvSpPr>
          <p:nvPr>
            <p:ph idx="1"/>
          </p:nvPr>
        </p:nvSpPr>
        <p:spPr/>
        <p:txBody>
          <a:bodyPr/>
          <a:lstStyle/>
          <a:p>
            <a:r>
              <a:rPr lang="en-US" smtClean="0"/>
              <a:t>Spreadsheet Software:</a:t>
            </a:r>
          </a:p>
          <a:p>
            <a:r>
              <a:rPr lang="en-US" smtClean="0"/>
              <a:t> Traditionally, a spreadsheet was a grid of rows and columns, printed on special green paper, which was used by accountants and others to produce financial projections and reports. </a:t>
            </a:r>
          </a:p>
          <a:p>
            <a:r>
              <a:rPr lang="en-US" smtClean="0"/>
              <a:t>Accounting personnel using the spreadsheet often spend long hours and days penciling tiny numbers into countless tiny rectangles. </a:t>
            </a:r>
          </a:p>
          <a:p>
            <a:r>
              <a:rPr lang="en-US" smtClean="0"/>
              <a:t>When one figure changed, all the computations on the sheet had to be done all over again.</a:t>
            </a:r>
          </a:p>
        </p:txBody>
      </p:sp>
    </p:spTree>
  </p:cSld>
  <p:clrMapOvr>
    <a:masterClrMapping/>
  </p:clrMapOvr>
  <p:transition spd="med">
    <p:wipe dir="r"/>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a:xfrm>
            <a:off x="288925" y="0"/>
            <a:ext cx="8855075" cy="806450"/>
          </a:xfrm>
        </p:spPr>
        <p:txBody>
          <a:bodyPr/>
          <a:lstStyle/>
          <a:p>
            <a:r>
              <a:rPr lang="en-US" smtClean="0"/>
              <a:t>Common Features of Application Software</a:t>
            </a:r>
          </a:p>
        </p:txBody>
      </p:sp>
      <p:pic>
        <p:nvPicPr>
          <p:cNvPr id="232451" name="Picture 2"/>
          <p:cNvPicPr>
            <a:picLocks noGrp="1" noChangeAspect="1" noChangeArrowheads="1"/>
          </p:cNvPicPr>
          <p:nvPr>
            <p:ph idx="1"/>
          </p:nvPr>
        </p:nvPicPr>
        <p:blipFill>
          <a:blip r:embed="rId2" cstate="print"/>
          <a:srcRect/>
          <a:stretch>
            <a:fillRect/>
          </a:stretch>
        </p:blipFill>
        <p:spPr>
          <a:xfrm>
            <a:off x="1412875" y="1090613"/>
            <a:ext cx="7080250" cy="5310187"/>
          </a:xfrm>
          <a:noFill/>
        </p:spPr>
      </p:pic>
    </p:spTree>
  </p:cSld>
  <p:clrMapOvr>
    <a:masterClrMapping/>
  </p:clrMapOvr>
  <p:transition spd="med">
    <p:wipe dir="r"/>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a:xfrm>
            <a:off x="288925" y="0"/>
            <a:ext cx="8702675" cy="806450"/>
          </a:xfrm>
        </p:spPr>
        <p:txBody>
          <a:bodyPr/>
          <a:lstStyle/>
          <a:p>
            <a:r>
              <a:rPr lang="en-US" smtClean="0"/>
              <a:t>Common Features of Application Software</a:t>
            </a:r>
          </a:p>
        </p:txBody>
      </p:sp>
      <p:sp>
        <p:nvSpPr>
          <p:cNvPr id="233475" name="Content Placeholder 2"/>
          <p:cNvSpPr>
            <a:spLocks noGrp="1"/>
          </p:cNvSpPr>
          <p:nvPr>
            <p:ph idx="1"/>
          </p:nvPr>
        </p:nvSpPr>
        <p:spPr>
          <a:xfrm>
            <a:off x="304800" y="990600"/>
            <a:ext cx="8585200" cy="4757738"/>
          </a:xfrm>
        </p:spPr>
        <p:txBody>
          <a:bodyPr/>
          <a:lstStyle/>
          <a:p>
            <a:r>
              <a:rPr lang="en-US" smtClean="0"/>
              <a:t>An electronic spreadsheet allows users to create tables and financial schedules by entering data into rows and columns arranged as a grid on a display screen. </a:t>
            </a:r>
          </a:p>
          <a:p>
            <a:r>
              <a:rPr lang="en-US" smtClean="0"/>
              <a:t>The electronic spreadsheet is computerized and largely incorporates automation of computations. </a:t>
            </a:r>
          </a:p>
          <a:p>
            <a:r>
              <a:rPr lang="en-US" smtClean="0"/>
              <a:t>This software tool quickly became the most popular small-business program, and has been held directly responsible for making the microcomputer a widely used business tool. </a:t>
            </a:r>
          </a:p>
          <a:p>
            <a:r>
              <a:rPr lang="en-US" smtClean="0"/>
              <a:t>Today, the principal spreadsheet programs include Microsoft Excel, Lotus 1-2-3, and Quatro Pro.</a:t>
            </a:r>
          </a:p>
        </p:txBody>
      </p:sp>
    </p:spTree>
  </p:cSld>
  <p:clrMapOvr>
    <a:masterClrMapping/>
  </p:clrMapOvr>
  <p:transition spd="med">
    <p:wipe dir="r"/>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itle 1"/>
          <p:cNvSpPr>
            <a:spLocks noGrp="1"/>
          </p:cNvSpPr>
          <p:nvPr>
            <p:ph type="title"/>
          </p:nvPr>
        </p:nvSpPr>
        <p:spPr>
          <a:xfrm>
            <a:off x="288925" y="0"/>
            <a:ext cx="8855075" cy="806450"/>
          </a:xfrm>
        </p:spPr>
        <p:txBody>
          <a:bodyPr/>
          <a:lstStyle/>
          <a:p>
            <a:r>
              <a:rPr lang="en-US" smtClean="0"/>
              <a:t>Common Features of Application Software</a:t>
            </a:r>
          </a:p>
        </p:txBody>
      </p:sp>
      <p:sp>
        <p:nvSpPr>
          <p:cNvPr id="234499" name="Content Placeholder 2"/>
          <p:cNvSpPr>
            <a:spLocks noGrp="1"/>
          </p:cNvSpPr>
          <p:nvPr>
            <p:ph idx="1"/>
          </p:nvPr>
        </p:nvSpPr>
        <p:spPr/>
        <p:txBody>
          <a:bodyPr/>
          <a:lstStyle/>
          <a:p>
            <a:r>
              <a:rPr lang="en-US" smtClean="0"/>
              <a:t>Presentation Software:</a:t>
            </a:r>
          </a:p>
          <a:p>
            <a:r>
              <a:rPr lang="en-US" smtClean="0"/>
              <a:t>Presentation software are software tools designed to use graphics and data/information from other applications or software tools to communicate or make a presentation to audience such as clients, supervisors, directors, or even students in a lecture theatre. </a:t>
            </a:r>
          </a:p>
          <a:p>
            <a:r>
              <a:rPr lang="en-US" smtClean="0"/>
              <a:t>Presentations software may make use of some analytical graphics such as charts but they usually look much more sophisticated, using, for instance, different texturing patterns, color, and three-dimensionality. </a:t>
            </a:r>
          </a:p>
        </p:txBody>
      </p:sp>
    </p:spTree>
  </p:cSld>
  <p:clrMapOvr>
    <a:masterClrMapping/>
  </p:clrMapOvr>
  <p:transition spd="med">
    <p:wipe dir="r"/>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a:xfrm>
            <a:off x="288925" y="0"/>
            <a:ext cx="8702675" cy="806450"/>
          </a:xfrm>
        </p:spPr>
        <p:txBody>
          <a:bodyPr/>
          <a:lstStyle/>
          <a:p>
            <a:r>
              <a:rPr lang="en-US" smtClean="0"/>
              <a:t>Common Features of Application Software</a:t>
            </a:r>
          </a:p>
        </p:txBody>
      </p:sp>
      <p:sp>
        <p:nvSpPr>
          <p:cNvPr id="235523" name="Content Placeholder 2"/>
          <p:cNvSpPr>
            <a:spLocks noGrp="1"/>
          </p:cNvSpPr>
          <p:nvPr>
            <p:ph idx="1"/>
          </p:nvPr>
        </p:nvSpPr>
        <p:spPr/>
        <p:txBody>
          <a:bodyPr/>
          <a:lstStyle/>
          <a:p>
            <a:r>
              <a:rPr lang="en-US" smtClean="0"/>
              <a:t>Presentation graphics are output as 35mm slides, which can be projected on a screen or displayed on a large monitor. </a:t>
            </a:r>
          </a:p>
          <a:p>
            <a:r>
              <a:rPr lang="en-US" smtClean="0"/>
              <a:t>Presentation software packages often come with slide sorters, which group together a dozen or more slides in miniature. </a:t>
            </a:r>
          </a:p>
          <a:p>
            <a:r>
              <a:rPr lang="en-US" smtClean="0"/>
              <a:t>The person making the presentation can use the mouse to click a slide to bring it up for viewing. </a:t>
            </a:r>
          </a:p>
          <a:p>
            <a:r>
              <a:rPr lang="en-US" smtClean="0"/>
              <a:t>Some also include clip art (grouped art works) that can be electronically cut and pasted into the graphics. </a:t>
            </a:r>
          </a:p>
        </p:txBody>
      </p:sp>
    </p:spTree>
  </p:cSld>
  <p:clrMapOvr>
    <a:masterClrMapping/>
  </p:clrMapOvr>
  <p:transition spd="med">
    <p:wipe dir="r"/>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a:xfrm>
            <a:off x="288925" y="0"/>
            <a:ext cx="8855075" cy="806450"/>
          </a:xfrm>
        </p:spPr>
        <p:txBody>
          <a:bodyPr/>
          <a:lstStyle/>
          <a:p>
            <a:r>
              <a:rPr lang="en-US" smtClean="0"/>
              <a:t>Common Features of Application Software</a:t>
            </a:r>
          </a:p>
        </p:txBody>
      </p:sp>
      <p:sp>
        <p:nvSpPr>
          <p:cNvPr id="236547" name="Content Placeholder 2"/>
          <p:cNvSpPr>
            <a:spLocks noGrp="1"/>
          </p:cNvSpPr>
          <p:nvPr>
            <p:ph idx="1"/>
          </p:nvPr>
        </p:nvSpPr>
        <p:spPr/>
        <p:txBody>
          <a:bodyPr/>
          <a:lstStyle/>
          <a:p>
            <a:r>
              <a:rPr lang="en-US" smtClean="0"/>
              <a:t>Depending on the system‘s capability, you can add text, animated sequences, and sound. </a:t>
            </a:r>
          </a:p>
          <a:p>
            <a:r>
              <a:rPr lang="en-US" smtClean="0"/>
              <a:t>Examples of well-known presentation software packages are Microsoft PowerPoint, Aldus Persuasion, Lotus Freelance Graphics, and SPC Harvard Graphics.</a:t>
            </a:r>
          </a:p>
        </p:txBody>
      </p:sp>
    </p:spTree>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endParaRPr lang="en-GB" smtClean="0"/>
          </a:p>
        </p:txBody>
      </p:sp>
      <p:sp>
        <p:nvSpPr>
          <p:cNvPr id="25603" name="Content Placeholder 2"/>
          <p:cNvSpPr>
            <a:spLocks noGrp="1"/>
          </p:cNvSpPr>
          <p:nvPr>
            <p:ph idx="1"/>
          </p:nvPr>
        </p:nvSpPr>
        <p:spPr/>
        <p:txBody>
          <a:bodyPr/>
          <a:lstStyle/>
          <a:p>
            <a:r>
              <a:rPr lang="en-GB" smtClean="0"/>
              <a:t>The second type of computer that you may be familiar with is a laptop computer or laptops as they are often referred to. Laptops are battery or AC-powered personal computers that can be easily carried and used in a variety of locations</a:t>
            </a:r>
          </a:p>
          <a:p>
            <a:r>
              <a:rPr lang="en-GB" smtClean="0"/>
              <a:t>A quick glance at the size of a laptop and you might guess that it would be difficult to expand or upgrade. </a:t>
            </a:r>
          </a:p>
        </p:txBody>
      </p:sp>
    </p:spTree>
  </p:cSld>
  <p:clrMapOvr>
    <a:masterClrMapping/>
  </p:clrMapOvr>
  <p:transition spd="med">
    <p:wipe dir="r"/>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a:xfrm>
            <a:off x="288925" y="0"/>
            <a:ext cx="8855075" cy="806450"/>
          </a:xfrm>
        </p:spPr>
        <p:txBody>
          <a:bodyPr/>
          <a:lstStyle/>
          <a:p>
            <a:r>
              <a:rPr lang="en-US" smtClean="0"/>
              <a:t>Common Features of Application Software</a:t>
            </a:r>
          </a:p>
        </p:txBody>
      </p:sp>
      <p:pic>
        <p:nvPicPr>
          <p:cNvPr id="237571" name="Picture 2"/>
          <p:cNvPicPr>
            <a:picLocks noGrp="1" noChangeAspect="1" noChangeArrowheads="1"/>
          </p:cNvPicPr>
          <p:nvPr>
            <p:ph idx="1"/>
          </p:nvPr>
        </p:nvPicPr>
        <p:blipFill>
          <a:blip r:embed="rId2" cstate="print"/>
          <a:srcRect/>
          <a:stretch>
            <a:fillRect/>
          </a:stretch>
        </p:blipFill>
        <p:spPr>
          <a:xfrm>
            <a:off x="1412875" y="1090613"/>
            <a:ext cx="7080250" cy="5310187"/>
          </a:xfrm>
          <a:noFill/>
        </p:spPr>
      </p:pic>
    </p:spTree>
  </p:cSld>
  <p:clrMapOvr>
    <a:masterClrMapping/>
  </p:clrMapOvr>
  <p:transition spd="med">
    <p:wipe dir="r"/>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itle 1"/>
          <p:cNvSpPr>
            <a:spLocks noGrp="1"/>
          </p:cNvSpPr>
          <p:nvPr>
            <p:ph type="title"/>
          </p:nvPr>
        </p:nvSpPr>
        <p:spPr>
          <a:xfrm>
            <a:off x="288925" y="0"/>
            <a:ext cx="8855075" cy="806450"/>
          </a:xfrm>
        </p:spPr>
        <p:txBody>
          <a:bodyPr/>
          <a:lstStyle/>
          <a:p>
            <a:r>
              <a:rPr lang="en-US" smtClean="0"/>
              <a:t>Common Features of Application Software</a:t>
            </a:r>
          </a:p>
        </p:txBody>
      </p:sp>
      <p:sp>
        <p:nvSpPr>
          <p:cNvPr id="238595" name="Content Placeholder 2"/>
          <p:cNvSpPr>
            <a:spLocks noGrp="1"/>
          </p:cNvSpPr>
          <p:nvPr>
            <p:ph idx="1"/>
          </p:nvPr>
        </p:nvSpPr>
        <p:spPr/>
        <p:txBody>
          <a:bodyPr/>
          <a:lstStyle/>
          <a:p>
            <a:r>
              <a:rPr lang="en-US" smtClean="0"/>
              <a:t>Database Management System Software:</a:t>
            </a:r>
          </a:p>
          <a:p>
            <a:r>
              <a:rPr lang="en-US" smtClean="0"/>
              <a:t> Generally speaking, a database is any electronically stored collection of data in a computer system. </a:t>
            </a:r>
          </a:p>
          <a:p>
            <a:r>
              <a:rPr lang="en-US" smtClean="0"/>
              <a:t>To be more specific however, a database can be described as a collection of interrelated files in a computer system. </a:t>
            </a:r>
          </a:p>
          <a:p>
            <a:r>
              <a:rPr lang="en-US" smtClean="0"/>
              <a:t>These computer-based files are organized according to their common elements or fields, easy retrieval. </a:t>
            </a:r>
          </a:p>
        </p:txBody>
      </p:sp>
    </p:spTree>
  </p:cSld>
  <p:clrMapOvr>
    <a:masterClrMapping/>
  </p:clrMapOvr>
  <p:transition spd="med">
    <p:wipe dir="r"/>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1"/>
          <p:cNvSpPr>
            <a:spLocks noGrp="1"/>
          </p:cNvSpPr>
          <p:nvPr>
            <p:ph type="title"/>
          </p:nvPr>
        </p:nvSpPr>
        <p:spPr>
          <a:xfrm>
            <a:off x="288925" y="0"/>
            <a:ext cx="8702675" cy="806450"/>
          </a:xfrm>
        </p:spPr>
        <p:txBody>
          <a:bodyPr/>
          <a:lstStyle/>
          <a:p>
            <a:r>
              <a:rPr lang="en-US" smtClean="0"/>
              <a:t>Common Features of Application Software</a:t>
            </a:r>
          </a:p>
        </p:txBody>
      </p:sp>
      <p:sp>
        <p:nvSpPr>
          <p:cNvPr id="239619" name="Content Placeholder 2"/>
          <p:cNvSpPr>
            <a:spLocks noGrp="1"/>
          </p:cNvSpPr>
          <p:nvPr>
            <p:ph idx="1"/>
          </p:nvPr>
        </p:nvSpPr>
        <p:spPr/>
        <p:txBody>
          <a:bodyPr/>
          <a:lstStyle/>
          <a:p>
            <a:r>
              <a:rPr lang="en-US" smtClean="0"/>
              <a:t>Database Management System (DBMS) software, therefore, is a program that controls the structure of a database and access to the data.</a:t>
            </a:r>
          </a:p>
        </p:txBody>
      </p:sp>
    </p:spTree>
  </p:cSld>
  <p:clrMapOvr>
    <a:masterClrMapping/>
  </p:clrMapOvr>
  <p:transition spd="med">
    <p:wipe dir="r"/>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itle 1"/>
          <p:cNvSpPr>
            <a:spLocks noGrp="1"/>
          </p:cNvSpPr>
          <p:nvPr>
            <p:ph type="title"/>
          </p:nvPr>
        </p:nvSpPr>
        <p:spPr>
          <a:xfrm>
            <a:off x="288925" y="0"/>
            <a:ext cx="8702675" cy="806450"/>
          </a:xfrm>
        </p:spPr>
        <p:txBody>
          <a:bodyPr/>
          <a:lstStyle/>
          <a:p>
            <a:r>
              <a:rPr lang="en-US" smtClean="0"/>
              <a:t>Common Features of Application Software</a:t>
            </a:r>
          </a:p>
        </p:txBody>
      </p:sp>
      <p:pic>
        <p:nvPicPr>
          <p:cNvPr id="240643" name="Picture 2"/>
          <p:cNvPicPr>
            <a:picLocks noGrp="1" noChangeAspect="1" noChangeArrowheads="1"/>
          </p:cNvPicPr>
          <p:nvPr>
            <p:ph idx="1"/>
          </p:nvPr>
        </p:nvPicPr>
        <p:blipFill>
          <a:blip r:embed="rId2" cstate="print"/>
          <a:srcRect/>
          <a:stretch>
            <a:fillRect/>
          </a:stretch>
        </p:blipFill>
        <p:spPr>
          <a:xfrm>
            <a:off x="1412875" y="1090613"/>
            <a:ext cx="7283450" cy="5462587"/>
          </a:xfrm>
          <a:noFill/>
        </p:spPr>
      </p:pic>
    </p:spTree>
  </p:cSld>
  <p:clrMapOvr>
    <a:masterClrMapping/>
  </p:clrMapOvr>
  <p:transition spd="med">
    <p:wipe dir="r"/>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itle 1"/>
          <p:cNvSpPr>
            <a:spLocks noGrp="1"/>
          </p:cNvSpPr>
          <p:nvPr>
            <p:ph type="title"/>
          </p:nvPr>
        </p:nvSpPr>
        <p:spPr>
          <a:xfrm>
            <a:off x="288925" y="0"/>
            <a:ext cx="8702675" cy="806450"/>
          </a:xfrm>
        </p:spPr>
        <p:txBody>
          <a:bodyPr/>
          <a:lstStyle/>
          <a:p>
            <a:r>
              <a:rPr lang="en-US" smtClean="0"/>
              <a:t>Common Features of Application Software</a:t>
            </a:r>
          </a:p>
        </p:txBody>
      </p:sp>
      <p:sp>
        <p:nvSpPr>
          <p:cNvPr id="241667" name="Content Placeholder 2"/>
          <p:cNvSpPr>
            <a:spLocks noGrp="1"/>
          </p:cNvSpPr>
          <p:nvPr>
            <p:ph idx="1"/>
          </p:nvPr>
        </p:nvSpPr>
        <p:spPr>
          <a:xfrm>
            <a:off x="304800" y="990600"/>
            <a:ext cx="8585200" cy="4757738"/>
          </a:xfrm>
        </p:spPr>
        <p:txBody>
          <a:bodyPr/>
          <a:lstStyle/>
          <a:p>
            <a:r>
              <a:rPr lang="en-US" smtClean="0"/>
              <a:t>A DBMS has several advantages over the traditional file managers or flat-file management</a:t>
            </a:r>
          </a:p>
          <a:p>
            <a:r>
              <a:rPr lang="en-US" smtClean="0"/>
              <a:t>system. A DBMS can access several files at one time as against file manager that can access</a:t>
            </a:r>
          </a:p>
          <a:p>
            <a:r>
              <a:rPr lang="en-US" smtClean="0"/>
              <a:t>only one file a time. Also, you can not extract information across more than one file with the</a:t>
            </a:r>
          </a:p>
          <a:p>
            <a:r>
              <a:rPr lang="en-US" smtClean="0"/>
              <a:t>flat-file system while this can be easily accomplished with a DBMS. For example, using a</a:t>
            </a:r>
          </a:p>
          <a:p>
            <a:r>
              <a:rPr lang="en-US" smtClean="0"/>
              <a:t>file manager or the flat-file system, you could call up a list of all Faculty of Science students.</a:t>
            </a:r>
          </a:p>
          <a:p>
            <a:r>
              <a:rPr lang="en-US" smtClean="0"/>
              <a:t>You could also call the list of all Africa Hall students. But you could not extract all Faculty</a:t>
            </a:r>
          </a:p>
          <a:p>
            <a:r>
              <a:rPr lang="en-US" smtClean="0"/>
              <a:t>of Science students resident in Africa Hall. A DBMS allows you to do that and even more.</a:t>
            </a:r>
          </a:p>
        </p:txBody>
      </p:sp>
    </p:spTree>
  </p:cSld>
  <p:clrMapOvr>
    <a:masterClrMapping/>
  </p:clrMapOvr>
  <p:transition spd="med">
    <p:wipe dir="r"/>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a:xfrm>
            <a:off x="288925" y="0"/>
            <a:ext cx="8855075" cy="806450"/>
          </a:xfrm>
        </p:spPr>
        <p:txBody>
          <a:bodyPr/>
          <a:lstStyle/>
          <a:p>
            <a:r>
              <a:rPr lang="en-US" smtClean="0"/>
              <a:t>Common Features of Application Software</a:t>
            </a:r>
          </a:p>
        </p:txBody>
      </p:sp>
      <p:sp>
        <p:nvSpPr>
          <p:cNvPr id="242691" name="Content Placeholder 2"/>
          <p:cNvSpPr>
            <a:spLocks noGrp="1"/>
          </p:cNvSpPr>
          <p:nvPr>
            <p:ph idx="1"/>
          </p:nvPr>
        </p:nvSpPr>
        <p:spPr/>
        <p:txBody>
          <a:bodyPr/>
          <a:lstStyle/>
          <a:p>
            <a:r>
              <a:rPr lang="en-US" smtClean="0"/>
              <a:t>Databases are getting more and more sophisticated. Some years back, they included only text. </a:t>
            </a:r>
          </a:p>
          <a:p>
            <a:r>
              <a:rPr lang="en-US" smtClean="0"/>
              <a:t>Today, they incorporate new data types – not only texts but also pictures and even sound, and animation. </a:t>
            </a:r>
          </a:p>
          <a:p>
            <a:r>
              <a:rPr lang="en-US" smtClean="0"/>
              <a:t>Some popular database management software include Microsoft Access, Microsoft Visual FoxPro, Paradox, and Claris Filemaker Pro.</a:t>
            </a:r>
          </a:p>
        </p:txBody>
      </p:sp>
    </p:spTree>
  </p:cSld>
  <p:clrMapOvr>
    <a:masterClrMapping/>
  </p:clrMapOvr>
  <p:transition spd="med">
    <p:wipe dir="r"/>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a:xfrm>
            <a:off x="288925" y="0"/>
            <a:ext cx="8855075" cy="806450"/>
          </a:xfrm>
        </p:spPr>
        <p:txBody>
          <a:bodyPr/>
          <a:lstStyle/>
          <a:p>
            <a:r>
              <a:rPr lang="en-US" smtClean="0"/>
              <a:t>Common Features of Application Software</a:t>
            </a:r>
          </a:p>
        </p:txBody>
      </p:sp>
      <p:sp>
        <p:nvSpPr>
          <p:cNvPr id="243715" name="Content Placeholder 2"/>
          <p:cNvSpPr>
            <a:spLocks noGrp="1"/>
          </p:cNvSpPr>
          <p:nvPr>
            <p:ph idx="1"/>
          </p:nvPr>
        </p:nvSpPr>
        <p:spPr>
          <a:xfrm>
            <a:off x="304800" y="1066800"/>
            <a:ext cx="8585200" cy="4757738"/>
          </a:xfrm>
        </p:spPr>
        <p:txBody>
          <a:bodyPr/>
          <a:lstStyle/>
          <a:p>
            <a:r>
              <a:rPr lang="en-US" smtClean="0"/>
              <a:t>Statistical Packages:</a:t>
            </a:r>
          </a:p>
          <a:p>
            <a:r>
              <a:rPr lang="en-US" smtClean="0"/>
              <a:t> These packages are used by Computer users for statistical analysis and also for producing different types of graphs. </a:t>
            </a:r>
          </a:p>
          <a:p>
            <a:r>
              <a:rPr lang="en-US" smtClean="0"/>
              <a:t>They can be used for performing regression analysis, computation of statistical parameters such as the mean, median, standard deviation, kurtosis, skewness, etc.</a:t>
            </a:r>
          </a:p>
          <a:p>
            <a:r>
              <a:rPr lang="en-US" smtClean="0"/>
              <a:t>They can also be used for solving systems of linear equations, etc. Typical examples of statistical packages are SPSS PC+, MathLab, MINITAB, MATHEMATICA, SAS, etc.</a:t>
            </a:r>
          </a:p>
        </p:txBody>
      </p:sp>
    </p:spTree>
  </p:cSld>
  <p:clrMapOvr>
    <a:masterClrMapping/>
  </p:clrMapOvr>
  <p:transition spd="med">
    <p:wipe dir="r"/>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Title 1"/>
          <p:cNvSpPr>
            <a:spLocks noGrp="1"/>
          </p:cNvSpPr>
          <p:nvPr>
            <p:ph type="title"/>
          </p:nvPr>
        </p:nvSpPr>
        <p:spPr>
          <a:xfrm>
            <a:off x="288925" y="0"/>
            <a:ext cx="8855075" cy="806450"/>
          </a:xfrm>
        </p:spPr>
        <p:txBody>
          <a:bodyPr/>
          <a:lstStyle/>
          <a:p>
            <a:r>
              <a:rPr lang="en-US" smtClean="0"/>
              <a:t>Common Features of Application Software</a:t>
            </a:r>
          </a:p>
        </p:txBody>
      </p:sp>
      <p:sp>
        <p:nvSpPr>
          <p:cNvPr id="244739" name="Content Placeholder 2"/>
          <p:cNvSpPr>
            <a:spLocks noGrp="1"/>
          </p:cNvSpPr>
          <p:nvPr>
            <p:ph idx="1"/>
          </p:nvPr>
        </p:nvSpPr>
        <p:spPr>
          <a:xfrm>
            <a:off x="228600" y="990600"/>
            <a:ext cx="8585200" cy="4757738"/>
          </a:xfrm>
        </p:spPr>
        <p:txBody>
          <a:bodyPr/>
          <a:lstStyle/>
          <a:p>
            <a:r>
              <a:rPr lang="en-US" smtClean="0"/>
              <a:t>Accounting Packages:</a:t>
            </a:r>
          </a:p>
          <a:p>
            <a:r>
              <a:rPr lang="en-US" smtClean="0"/>
              <a:t> These are packages designed to be used by Companies and individuals for accounting purposes. </a:t>
            </a:r>
          </a:p>
          <a:p>
            <a:r>
              <a:rPr lang="en-US" smtClean="0"/>
              <a:t>Thus, these packages can be used in preparing documents such as Trial Balance, Balance sheet, Statement of account, Invoices, etc. </a:t>
            </a:r>
          </a:p>
          <a:p>
            <a:r>
              <a:rPr lang="en-US" smtClean="0"/>
              <a:t>They can be used by individuals at home in tracking their daily transactions or income and expenditure. </a:t>
            </a:r>
          </a:p>
          <a:p>
            <a:r>
              <a:rPr lang="en-US" smtClean="0"/>
              <a:t>Examples of these packages are SAGE Accounting, CA-Simply Accounting, MS Money, Quicken, etc. </a:t>
            </a:r>
          </a:p>
        </p:txBody>
      </p:sp>
    </p:spTree>
  </p:cSld>
  <p:clrMapOvr>
    <a:masterClrMapping/>
  </p:clrMapOvr>
  <p:transition spd="med">
    <p:wipe dir="r"/>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itle 1"/>
          <p:cNvSpPr>
            <a:spLocks noGrp="1"/>
          </p:cNvSpPr>
          <p:nvPr>
            <p:ph type="title"/>
          </p:nvPr>
        </p:nvSpPr>
        <p:spPr>
          <a:xfrm>
            <a:off x="288925" y="0"/>
            <a:ext cx="8855075" cy="806450"/>
          </a:xfrm>
        </p:spPr>
        <p:txBody>
          <a:bodyPr/>
          <a:lstStyle/>
          <a:p>
            <a:r>
              <a:rPr lang="en-US" smtClean="0"/>
              <a:t>Common Features of Application Software</a:t>
            </a:r>
          </a:p>
        </p:txBody>
      </p:sp>
      <p:sp>
        <p:nvSpPr>
          <p:cNvPr id="245763" name="Content Placeholder 2"/>
          <p:cNvSpPr>
            <a:spLocks noGrp="1"/>
          </p:cNvSpPr>
          <p:nvPr>
            <p:ph idx="1"/>
          </p:nvPr>
        </p:nvSpPr>
        <p:spPr/>
        <p:txBody>
          <a:bodyPr/>
          <a:lstStyle/>
          <a:p>
            <a:r>
              <a:rPr lang="en-US" smtClean="0"/>
              <a:t>Communication Packages:</a:t>
            </a:r>
          </a:p>
          <a:p>
            <a:r>
              <a:rPr lang="en-US" smtClean="0"/>
              <a:t> These are software packages that allow two or more Computer users to communicate with one another if the necessary hardware components are in place. </a:t>
            </a:r>
          </a:p>
          <a:p>
            <a:r>
              <a:rPr lang="en-US" smtClean="0"/>
              <a:t>Examples of these packages are Derlina WinFax, EUDORA, INTERNET in a Box, etc. </a:t>
            </a:r>
          </a:p>
          <a:p>
            <a:r>
              <a:rPr lang="en-US" smtClean="0"/>
              <a:t>Web Browsers:</a:t>
            </a:r>
          </a:p>
          <a:p>
            <a:r>
              <a:rPr lang="en-US" smtClean="0"/>
              <a:t> These are packages that enable one to surf or browse the internet for data, information, chatting, sending and receiving emails, etc. </a:t>
            </a:r>
          </a:p>
        </p:txBody>
      </p:sp>
    </p:spTree>
  </p:cSld>
  <p:clrMapOvr>
    <a:masterClrMapping/>
  </p:clrMapOvr>
  <p:transition spd="med">
    <p:wipe dir="r"/>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a:xfrm>
            <a:off x="288925" y="0"/>
            <a:ext cx="8855075" cy="806450"/>
          </a:xfrm>
        </p:spPr>
        <p:txBody>
          <a:bodyPr/>
          <a:lstStyle/>
          <a:p>
            <a:r>
              <a:rPr lang="en-US" smtClean="0"/>
              <a:t>Common Features of Application Software</a:t>
            </a:r>
          </a:p>
        </p:txBody>
      </p:sp>
      <p:sp>
        <p:nvSpPr>
          <p:cNvPr id="246787" name="Content Placeholder 2"/>
          <p:cNvSpPr>
            <a:spLocks noGrp="1"/>
          </p:cNvSpPr>
          <p:nvPr>
            <p:ph idx="1"/>
          </p:nvPr>
        </p:nvSpPr>
        <p:spPr/>
        <p:txBody>
          <a:bodyPr/>
          <a:lstStyle/>
          <a:p>
            <a:r>
              <a:rPr lang="en-US" smtClean="0"/>
              <a:t>Some of the commonly used web browsers are Yahoo, Netscape, Explorer, Mozilla Firefox, Google, etc.</a:t>
            </a:r>
            <a:r>
              <a:rPr lang="en-US" i="1" smtClean="0"/>
              <a:t> </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GB" smtClean="0"/>
              <a:t>A Typical laptop computer</a:t>
            </a:r>
          </a:p>
        </p:txBody>
      </p:sp>
      <p:grpSp>
        <p:nvGrpSpPr>
          <p:cNvPr id="26627" name="Group 2"/>
          <p:cNvGrpSpPr>
            <a:grpSpLocks noGrp="1"/>
          </p:cNvGrpSpPr>
          <p:nvPr>
            <p:ph idx="1"/>
          </p:nvPr>
        </p:nvGrpSpPr>
        <p:grpSpPr bwMode="auto">
          <a:xfrm>
            <a:off x="292100" y="1090613"/>
            <a:ext cx="8585200" cy="4757737"/>
            <a:chOff x="5575" y="3409"/>
            <a:chExt cx="4204" cy="3393"/>
          </a:xfrm>
        </p:grpSpPr>
        <p:pic>
          <p:nvPicPr>
            <p:cNvPr id="26628" name="Picture 119" descr="Dell Inspiron 1720 Laptop Computer"/>
            <p:cNvPicPr preferRelativeResize="0">
              <a:picLocks noChangeAspect="1" noChangeArrowheads="1"/>
            </p:cNvPicPr>
            <p:nvPr/>
          </p:nvPicPr>
          <p:blipFill>
            <a:blip r:embed="rId2" r:link="rId3" cstate="print"/>
            <a:srcRect t="21402"/>
            <a:stretch>
              <a:fillRect/>
            </a:stretch>
          </p:blipFill>
          <p:spPr bwMode="auto">
            <a:xfrm>
              <a:off x="5710" y="3409"/>
              <a:ext cx="4069" cy="2936"/>
            </a:xfrm>
            <a:prstGeom prst="rect">
              <a:avLst/>
            </a:prstGeom>
            <a:noFill/>
            <a:ln w="9525">
              <a:noFill/>
              <a:miter lim="800000"/>
              <a:headEnd/>
              <a:tailEnd/>
            </a:ln>
          </p:spPr>
        </p:pic>
        <p:sp>
          <p:nvSpPr>
            <p:cNvPr id="26629" name="Text Box 4"/>
            <p:cNvSpPr txBox="1">
              <a:spLocks noChangeArrowheads="1"/>
            </p:cNvSpPr>
            <p:nvPr/>
          </p:nvSpPr>
          <p:spPr bwMode="auto">
            <a:xfrm>
              <a:off x="5575" y="6265"/>
              <a:ext cx="4201" cy="537"/>
            </a:xfrm>
            <a:prstGeom prst="rect">
              <a:avLst/>
            </a:prstGeom>
            <a:solidFill>
              <a:srgbClr val="FFFFFF"/>
            </a:solidFill>
            <a:ln w="9525">
              <a:noFill/>
              <a:miter lim="800000"/>
              <a:headEnd/>
              <a:tailEnd/>
            </a:ln>
          </p:spPr>
          <p:txBody>
            <a:bodyPr lIns="0" tIns="0" rIns="0" bIns="0">
              <a:spAutoFit/>
            </a:bodyPr>
            <a:lstStyle/>
            <a:p>
              <a:pPr>
                <a:spcAft>
                  <a:spcPts val="1000"/>
                </a:spcAft>
              </a:pPr>
              <a:r>
                <a:rPr lang="en-US" sz="1200" b="1">
                  <a:latin typeface="Calibri" pitchFamily="34" charset="0"/>
                </a:rPr>
                <a:t> Figure 1.6 A Typical laptop computer</a:t>
              </a:r>
              <a:endParaRPr lang="en-US"/>
            </a:p>
          </p:txBody>
        </p:sp>
      </p:grpSp>
    </p:spTree>
  </p:cSld>
  <p:clrMapOvr>
    <a:masterClrMapping/>
  </p:clrMapOvr>
  <p:transition spd="med">
    <p:wipe dir="r"/>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1"/>
          <p:cNvSpPr>
            <a:spLocks noGrp="1"/>
          </p:cNvSpPr>
          <p:nvPr>
            <p:ph type="title"/>
          </p:nvPr>
        </p:nvSpPr>
        <p:spPr/>
        <p:txBody>
          <a:bodyPr/>
          <a:lstStyle/>
          <a:p>
            <a:r>
              <a:rPr lang="en-US" smtClean="0"/>
              <a:t>COMPUTER NETWORKS </a:t>
            </a:r>
          </a:p>
        </p:txBody>
      </p:sp>
      <p:sp>
        <p:nvSpPr>
          <p:cNvPr id="247811" name="Content Placeholder 2"/>
          <p:cNvSpPr>
            <a:spLocks noGrp="1"/>
          </p:cNvSpPr>
          <p:nvPr>
            <p:ph idx="1"/>
          </p:nvPr>
        </p:nvSpPr>
        <p:spPr/>
        <p:txBody>
          <a:bodyPr/>
          <a:lstStyle/>
          <a:p>
            <a:r>
              <a:rPr lang="en-US" smtClean="0"/>
              <a:t>A network is basically a combination of hardware and software that send data from one computer to another.</a:t>
            </a:r>
          </a:p>
          <a:p>
            <a:r>
              <a:rPr lang="en-US" smtClean="0"/>
              <a:t> It can also be defined as two or more computers that are connected to each other to share and exchange data. </a:t>
            </a:r>
          </a:p>
          <a:p>
            <a:r>
              <a:rPr lang="en-US" smtClean="0"/>
              <a:t>The hardware consist of the physical components that carries data or signals from one point to the other while the software are the instructions that make the services expected from a network possible. </a:t>
            </a:r>
          </a:p>
        </p:txBody>
      </p:sp>
    </p:spTree>
  </p:cSld>
  <p:clrMapOvr>
    <a:masterClrMapping/>
  </p:clrMapOvr>
  <p:transition spd="med">
    <p:wipe dir="r"/>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itle 1"/>
          <p:cNvSpPr>
            <a:spLocks noGrp="1"/>
          </p:cNvSpPr>
          <p:nvPr>
            <p:ph type="title"/>
          </p:nvPr>
        </p:nvSpPr>
        <p:spPr/>
        <p:txBody>
          <a:bodyPr/>
          <a:lstStyle/>
          <a:p>
            <a:r>
              <a:rPr lang="en-US" smtClean="0"/>
              <a:t>COMPUTER NETWORKS </a:t>
            </a:r>
          </a:p>
        </p:txBody>
      </p:sp>
      <p:sp>
        <p:nvSpPr>
          <p:cNvPr id="248835" name="Content Placeholder 2"/>
          <p:cNvSpPr>
            <a:spLocks noGrp="1"/>
          </p:cNvSpPr>
          <p:nvPr>
            <p:ph idx="1"/>
          </p:nvPr>
        </p:nvSpPr>
        <p:spPr/>
        <p:txBody>
          <a:bodyPr/>
          <a:lstStyle/>
          <a:p>
            <a:r>
              <a:rPr lang="en-US" smtClean="0"/>
              <a:t>A computer network must meet a number of criteria, notable among these are performance, security and reliability.</a:t>
            </a:r>
          </a:p>
          <a:p>
            <a:r>
              <a:rPr lang="en-US" i="1" smtClean="0"/>
              <a:t>Performance</a:t>
            </a:r>
            <a:r>
              <a:rPr lang="en-US" smtClean="0"/>
              <a:t> is normally measured in terms of transit time and response time. </a:t>
            </a:r>
          </a:p>
          <a:p>
            <a:r>
              <a:rPr lang="en-US" smtClean="0"/>
              <a:t>The transit time is the time it takes data to travel from one computer to the other while the response time is the time elapse between an enquiry and response. </a:t>
            </a:r>
          </a:p>
          <a:p>
            <a:r>
              <a:rPr lang="en-US" smtClean="0"/>
              <a:t>The performance of a network can be affected by the number of people on the network at a time, the transmission medium, etc. </a:t>
            </a:r>
          </a:p>
        </p:txBody>
      </p:sp>
    </p:spTree>
  </p:cSld>
  <p:clrMapOvr>
    <a:masterClrMapping/>
  </p:clrMapOvr>
  <p:transition spd="med">
    <p:wipe dir="r"/>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itle 1"/>
          <p:cNvSpPr>
            <a:spLocks noGrp="1"/>
          </p:cNvSpPr>
          <p:nvPr>
            <p:ph type="title"/>
          </p:nvPr>
        </p:nvSpPr>
        <p:spPr/>
        <p:txBody>
          <a:bodyPr/>
          <a:lstStyle/>
          <a:p>
            <a:r>
              <a:rPr lang="en-US" smtClean="0"/>
              <a:t>COMPUTER NETWORKS </a:t>
            </a:r>
          </a:p>
        </p:txBody>
      </p:sp>
      <p:sp>
        <p:nvSpPr>
          <p:cNvPr id="249859" name="Content Placeholder 2"/>
          <p:cNvSpPr>
            <a:spLocks noGrp="1"/>
          </p:cNvSpPr>
          <p:nvPr>
            <p:ph idx="1"/>
          </p:nvPr>
        </p:nvSpPr>
        <p:spPr/>
        <p:txBody>
          <a:bodyPr/>
          <a:lstStyle/>
          <a:p>
            <a:r>
              <a:rPr lang="en-US" i="1" smtClean="0"/>
              <a:t>Security</a:t>
            </a:r>
            <a:r>
              <a:rPr lang="en-US" smtClean="0"/>
              <a:t> basically deals with preventing unauthorized users to access, update or damage data. </a:t>
            </a:r>
          </a:p>
          <a:p>
            <a:r>
              <a:rPr lang="en-US" smtClean="0"/>
              <a:t>It also deals with the policies needed for implementation and procedures needed for recovery from breaches and data loses. </a:t>
            </a:r>
          </a:p>
          <a:p>
            <a:r>
              <a:rPr lang="en-US" i="1" smtClean="0"/>
              <a:t>Reliability</a:t>
            </a:r>
            <a:r>
              <a:rPr lang="en-US" smtClean="0"/>
              <a:t> is usually measured by the frequency at which failure occurs, the time it takes the network to recover from a failure and the network‘s robustness in an emergency or disaster. </a:t>
            </a:r>
          </a:p>
        </p:txBody>
      </p:sp>
    </p:spTree>
  </p:cSld>
  <p:clrMapOvr>
    <a:masterClrMapping/>
  </p:clrMapOvr>
  <p:transition spd="med">
    <p:wipe dir="r"/>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itle 1"/>
          <p:cNvSpPr>
            <a:spLocks noGrp="1"/>
          </p:cNvSpPr>
          <p:nvPr>
            <p:ph type="title"/>
          </p:nvPr>
        </p:nvSpPr>
        <p:spPr/>
        <p:txBody>
          <a:bodyPr/>
          <a:lstStyle/>
          <a:p>
            <a:r>
              <a:rPr lang="en-US" smtClean="0"/>
              <a:t>COMPUTER NETWORKS </a:t>
            </a:r>
          </a:p>
        </p:txBody>
      </p:sp>
      <p:sp>
        <p:nvSpPr>
          <p:cNvPr id="250883" name="Content Placeholder 2"/>
          <p:cNvSpPr>
            <a:spLocks noGrp="1"/>
          </p:cNvSpPr>
          <p:nvPr>
            <p:ph idx="1"/>
          </p:nvPr>
        </p:nvSpPr>
        <p:spPr>
          <a:xfrm>
            <a:off x="304800" y="990600"/>
            <a:ext cx="8585200" cy="4757738"/>
          </a:xfrm>
        </p:spPr>
        <p:txBody>
          <a:bodyPr/>
          <a:lstStyle/>
          <a:p>
            <a:r>
              <a:rPr lang="en-US" smtClean="0"/>
              <a:t>Type of connections: </a:t>
            </a:r>
          </a:p>
          <a:p>
            <a:r>
              <a:rPr lang="en-US" smtClean="0"/>
              <a:t>As mentioned earlier, a network consists of two or more devices that have been connected through links to send and receive data. </a:t>
            </a:r>
          </a:p>
          <a:p>
            <a:r>
              <a:rPr lang="en-US" smtClean="0"/>
              <a:t>A link is simply a communication pathway for transferring data from one device to another. </a:t>
            </a:r>
          </a:p>
          <a:p>
            <a:r>
              <a:rPr lang="en-US" smtClean="0"/>
              <a:t>There are basically two types of connections namely point-to-point and multipoint connections. </a:t>
            </a:r>
          </a:p>
          <a:p>
            <a:r>
              <a:rPr lang="en-US" smtClean="0"/>
              <a:t>For a point-topoint connection, there is a dedicated link between two devices and the entire capacity of the link is set aside for transmission between these two devices. </a:t>
            </a:r>
          </a:p>
        </p:txBody>
      </p:sp>
    </p:spTree>
  </p:cSld>
  <p:clrMapOvr>
    <a:masterClrMapping/>
  </p:clrMapOvr>
  <p:transition spd="med">
    <p:wipe dir="r"/>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itle 1"/>
          <p:cNvSpPr>
            <a:spLocks noGrp="1"/>
          </p:cNvSpPr>
          <p:nvPr>
            <p:ph type="title"/>
          </p:nvPr>
        </p:nvSpPr>
        <p:spPr/>
        <p:txBody>
          <a:bodyPr/>
          <a:lstStyle/>
          <a:p>
            <a:r>
              <a:rPr lang="en-US" smtClean="0"/>
              <a:t>COMPUTER NETWORKS </a:t>
            </a:r>
          </a:p>
        </p:txBody>
      </p:sp>
      <p:sp>
        <p:nvSpPr>
          <p:cNvPr id="251907" name="Content Placeholder 2"/>
          <p:cNvSpPr>
            <a:spLocks noGrp="1"/>
          </p:cNvSpPr>
          <p:nvPr>
            <p:ph idx="1"/>
          </p:nvPr>
        </p:nvSpPr>
        <p:spPr/>
        <p:txBody>
          <a:bodyPr/>
          <a:lstStyle/>
          <a:p>
            <a:r>
              <a:rPr lang="en-US" smtClean="0"/>
              <a:t>A multipoint connection on the other hand is one in which more than two devices share a common link. </a:t>
            </a:r>
          </a:p>
          <a:p>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itle 1"/>
          <p:cNvSpPr>
            <a:spLocks noGrp="1"/>
          </p:cNvSpPr>
          <p:nvPr>
            <p:ph type="title"/>
          </p:nvPr>
        </p:nvSpPr>
        <p:spPr/>
        <p:txBody>
          <a:bodyPr/>
          <a:lstStyle/>
          <a:p>
            <a:r>
              <a:rPr lang="en-US" smtClean="0"/>
              <a:t>NETWORK TOPOLOGY</a:t>
            </a:r>
          </a:p>
        </p:txBody>
      </p:sp>
      <p:sp>
        <p:nvSpPr>
          <p:cNvPr id="252931" name="Content Placeholder 2"/>
          <p:cNvSpPr>
            <a:spLocks noGrp="1"/>
          </p:cNvSpPr>
          <p:nvPr>
            <p:ph idx="1"/>
          </p:nvPr>
        </p:nvSpPr>
        <p:spPr/>
        <p:txBody>
          <a:bodyPr/>
          <a:lstStyle/>
          <a:p>
            <a:r>
              <a:rPr lang="en-US" smtClean="0"/>
              <a:t>A network topology refers to the way in which the network devices are connected to each other. </a:t>
            </a:r>
          </a:p>
          <a:p>
            <a:r>
              <a:rPr lang="en-US" smtClean="0"/>
              <a:t>When two or more devices are connected they form a link, and one or more links form a topology.</a:t>
            </a:r>
          </a:p>
          <a:p>
            <a:r>
              <a:rPr lang="en-US" smtClean="0"/>
              <a:t> In a network the devices are normally referred to as nodes. </a:t>
            </a:r>
          </a:p>
          <a:p>
            <a:r>
              <a:rPr lang="en-US" smtClean="0"/>
              <a:t>There are basically four main types of networking and these are the </a:t>
            </a:r>
            <a:r>
              <a:rPr lang="en-US" i="1" smtClean="0"/>
              <a:t>mesh, star, bus </a:t>
            </a:r>
            <a:r>
              <a:rPr lang="en-US" smtClean="0"/>
              <a:t>and </a:t>
            </a:r>
            <a:r>
              <a:rPr lang="en-US" i="1" smtClean="0"/>
              <a:t>ring</a:t>
            </a:r>
            <a:r>
              <a:rPr lang="en-US" smtClean="0"/>
              <a:t>. </a:t>
            </a:r>
          </a:p>
        </p:txBody>
      </p:sp>
    </p:spTree>
  </p:cSld>
  <p:clrMapOvr>
    <a:masterClrMapping/>
  </p:clrMapOvr>
  <p:transition spd="med">
    <p:wipe dir="r"/>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itle 1"/>
          <p:cNvSpPr>
            <a:spLocks noGrp="1"/>
          </p:cNvSpPr>
          <p:nvPr>
            <p:ph type="title"/>
          </p:nvPr>
        </p:nvSpPr>
        <p:spPr/>
        <p:txBody>
          <a:bodyPr/>
          <a:lstStyle/>
          <a:p>
            <a:r>
              <a:rPr lang="en-US" smtClean="0"/>
              <a:t/>
            </a:r>
            <a:br>
              <a:rPr lang="en-US" smtClean="0"/>
            </a:br>
            <a:r>
              <a:rPr lang="en-US" smtClean="0"/>
              <a:t>MESH TOPOLOGY</a:t>
            </a:r>
            <a:br>
              <a:rPr lang="en-US" smtClean="0"/>
            </a:br>
            <a:endParaRPr lang="en-US" smtClean="0"/>
          </a:p>
        </p:txBody>
      </p:sp>
      <p:sp>
        <p:nvSpPr>
          <p:cNvPr id="253955" name="Content Placeholder 2"/>
          <p:cNvSpPr>
            <a:spLocks noGrp="1"/>
          </p:cNvSpPr>
          <p:nvPr>
            <p:ph idx="1"/>
          </p:nvPr>
        </p:nvSpPr>
        <p:spPr/>
        <p:txBody>
          <a:bodyPr/>
          <a:lstStyle/>
          <a:p>
            <a:r>
              <a:rPr lang="en-US" smtClean="0"/>
              <a:t>In a mesh topology each device has a dedicated point-to-point link to all other devices in the network.</a:t>
            </a:r>
          </a:p>
          <a:p>
            <a:r>
              <a:rPr lang="en-US" smtClean="0"/>
              <a:t>In other words, there is a direct connection between every two devices on the network. </a:t>
            </a:r>
          </a:p>
          <a:p>
            <a:r>
              <a:rPr lang="en-US" smtClean="0"/>
              <a:t>A typical mesh topology is as shown below:</a:t>
            </a:r>
          </a:p>
          <a:p>
            <a:pPr>
              <a:buFont typeface="Monotype Sorts" pitchFamily="2" charset="2"/>
              <a:buNone/>
            </a:pPr>
            <a:endParaRPr lang="en-US" smtClean="0"/>
          </a:p>
        </p:txBody>
      </p:sp>
    </p:spTree>
  </p:cSld>
  <p:clrMapOvr>
    <a:masterClrMapping/>
  </p:clrMapOvr>
  <p:transition spd="med">
    <p:wipe dir="r"/>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itle 1"/>
          <p:cNvSpPr>
            <a:spLocks noGrp="1"/>
          </p:cNvSpPr>
          <p:nvPr>
            <p:ph type="title"/>
          </p:nvPr>
        </p:nvSpPr>
        <p:spPr/>
        <p:txBody>
          <a:bodyPr/>
          <a:lstStyle/>
          <a:p>
            <a:r>
              <a:rPr lang="en-US" smtClean="0"/>
              <a:t>MESH TOPOLOGY</a:t>
            </a:r>
          </a:p>
        </p:txBody>
      </p:sp>
      <p:pic>
        <p:nvPicPr>
          <p:cNvPr id="254979" name="Picture 4" descr="C:\Users\Akosua\Pictures\mesh[1].gif"/>
          <p:cNvPicPr>
            <a:picLocks noGrp="1" noChangeAspect="1" noChangeArrowheads="1"/>
          </p:cNvPicPr>
          <p:nvPr>
            <p:ph idx="1"/>
          </p:nvPr>
        </p:nvPicPr>
        <p:blipFill>
          <a:blip r:embed="rId2" cstate="print"/>
          <a:srcRect/>
          <a:stretch>
            <a:fillRect/>
          </a:stretch>
        </p:blipFill>
        <p:spPr>
          <a:xfrm>
            <a:off x="838200" y="1143000"/>
            <a:ext cx="6858000" cy="5410200"/>
          </a:xfrm>
          <a:noFill/>
        </p:spPr>
      </p:pic>
    </p:spTree>
  </p:cSld>
  <p:clrMapOvr>
    <a:masterClrMapping/>
  </p:clrMapOvr>
  <p:transition spd="med">
    <p:wipe dir="r"/>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itle 1"/>
          <p:cNvSpPr>
            <a:spLocks noGrp="1"/>
          </p:cNvSpPr>
          <p:nvPr>
            <p:ph type="title"/>
          </p:nvPr>
        </p:nvSpPr>
        <p:spPr/>
        <p:txBody>
          <a:bodyPr/>
          <a:lstStyle/>
          <a:p>
            <a:r>
              <a:rPr lang="en-US" smtClean="0"/>
              <a:t>STAR TOPOLOGY</a:t>
            </a:r>
          </a:p>
        </p:txBody>
      </p:sp>
      <p:sp>
        <p:nvSpPr>
          <p:cNvPr id="256003" name="Content Placeholder 2"/>
          <p:cNvSpPr>
            <a:spLocks noGrp="1"/>
          </p:cNvSpPr>
          <p:nvPr>
            <p:ph idx="1"/>
          </p:nvPr>
        </p:nvSpPr>
        <p:spPr/>
        <p:txBody>
          <a:bodyPr/>
          <a:lstStyle/>
          <a:p>
            <a:r>
              <a:rPr lang="en-US" smtClean="0"/>
              <a:t>In a star topology, each device has a dedicated point-to-point link only to a hub; a central controller. </a:t>
            </a:r>
          </a:p>
          <a:p>
            <a:r>
              <a:rPr lang="en-US" smtClean="0"/>
              <a:t>In other words, there is no direct link between any two devices. </a:t>
            </a:r>
          </a:p>
          <a:p>
            <a:r>
              <a:rPr lang="en-US" smtClean="0"/>
              <a:t>A typical star topology is as shown below:</a:t>
            </a:r>
          </a:p>
        </p:txBody>
      </p:sp>
    </p:spTree>
  </p:cSld>
  <p:clrMapOvr>
    <a:masterClrMapping/>
  </p:clrMapOvr>
  <p:transition spd="med">
    <p:wipe dir="r"/>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Title 1"/>
          <p:cNvSpPr>
            <a:spLocks noGrp="1"/>
          </p:cNvSpPr>
          <p:nvPr>
            <p:ph type="title"/>
          </p:nvPr>
        </p:nvSpPr>
        <p:spPr/>
        <p:txBody>
          <a:bodyPr/>
          <a:lstStyle/>
          <a:p>
            <a:r>
              <a:rPr lang="en-US" smtClean="0"/>
              <a:t>STAR TOPOLOGY</a:t>
            </a:r>
          </a:p>
        </p:txBody>
      </p:sp>
      <p:pic>
        <p:nvPicPr>
          <p:cNvPr id="257027" name="Picture 4" descr="C:\Users\Akosua\Pictures\star_topology.jpg"/>
          <p:cNvPicPr>
            <a:picLocks noGrp="1" noChangeAspect="1" noChangeArrowheads="1"/>
          </p:cNvPicPr>
          <p:nvPr>
            <p:ph idx="1"/>
          </p:nvPr>
        </p:nvPicPr>
        <p:blipFill>
          <a:blip r:embed="rId2" cstate="print"/>
          <a:srcRect/>
          <a:stretch>
            <a:fillRect/>
          </a:stretch>
        </p:blipFill>
        <p:spPr>
          <a:xfrm>
            <a:off x="457200" y="1090613"/>
            <a:ext cx="8001000" cy="5386387"/>
          </a:xfrm>
          <a:noFill/>
        </p:spPr>
      </p:pic>
    </p:spTree>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GB" smtClean="0"/>
              <a:t>Minicomputers</a:t>
            </a:r>
          </a:p>
        </p:txBody>
      </p:sp>
      <p:sp>
        <p:nvSpPr>
          <p:cNvPr id="27651" name="Content Placeholder 2"/>
          <p:cNvSpPr>
            <a:spLocks noGrp="1"/>
          </p:cNvSpPr>
          <p:nvPr>
            <p:ph idx="1"/>
          </p:nvPr>
        </p:nvSpPr>
        <p:spPr/>
        <p:txBody>
          <a:bodyPr/>
          <a:lstStyle/>
          <a:p>
            <a:r>
              <a:rPr lang="en-GB" smtClean="0"/>
              <a:t>These were the main type of computers available in the late 1950s. Unlike PCs, minicomputers or minis – as they are often called – are multi-user and multi-tasks computers</a:t>
            </a:r>
          </a:p>
          <a:p>
            <a:r>
              <a:rPr lang="en-GB" smtClean="0"/>
              <a:t>Multi-user - in the sense that they can accommodate more than one user at the same time and multi-task - as they can be made to be executing more than one task simultaneously</a:t>
            </a:r>
          </a:p>
        </p:txBody>
      </p:sp>
    </p:spTree>
  </p:cSld>
  <p:clrMapOvr>
    <a:masterClrMapping/>
  </p:clrMapOvr>
  <p:transition spd="med">
    <p:wipe dir="r"/>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Title 1"/>
          <p:cNvSpPr>
            <a:spLocks noGrp="1"/>
          </p:cNvSpPr>
          <p:nvPr>
            <p:ph type="title"/>
          </p:nvPr>
        </p:nvSpPr>
        <p:spPr/>
        <p:txBody>
          <a:bodyPr/>
          <a:lstStyle/>
          <a:p>
            <a:r>
              <a:rPr lang="en-US" smtClean="0"/>
              <a:t>BUS TOPOLOGY </a:t>
            </a:r>
          </a:p>
        </p:txBody>
      </p:sp>
      <p:sp>
        <p:nvSpPr>
          <p:cNvPr id="258051" name="Content Placeholder 2"/>
          <p:cNvSpPr>
            <a:spLocks noGrp="1"/>
          </p:cNvSpPr>
          <p:nvPr>
            <p:ph idx="1"/>
          </p:nvPr>
        </p:nvSpPr>
        <p:spPr/>
        <p:txBody>
          <a:bodyPr/>
          <a:lstStyle/>
          <a:p>
            <a:r>
              <a:rPr lang="en-US" smtClean="0"/>
              <a:t>In a bus topology one long cable called the bus cable is used to link all the devices in a link.</a:t>
            </a:r>
          </a:p>
          <a:p>
            <a:r>
              <a:rPr lang="en-US" smtClean="0"/>
              <a:t> The bus topology is a multipoint. </a:t>
            </a:r>
          </a:p>
          <a:p>
            <a:r>
              <a:rPr lang="en-US" smtClean="0"/>
              <a:t>Each device is connected to the bus cable by drop lines and connectors (taps) </a:t>
            </a:r>
          </a:p>
        </p:txBody>
      </p:sp>
    </p:spTree>
  </p:cSld>
  <p:clrMapOvr>
    <a:masterClrMapping/>
  </p:clrMapOvr>
  <p:transition spd="med">
    <p:wipe dir="r"/>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le 1"/>
          <p:cNvSpPr>
            <a:spLocks noGrp="1"/>
          </p:cNvSpPr>
          <p:nvPr>
            <p:ph type="title"/>
          </p:nvPr>
        </p:nvSpPr>
        <p:spPr/>
        <p:txBody>
          <a:bodyPr/>
          <a:lstStyle/>
          <a:p>
            <a:r>
              <a:rPr lang="en-US" smtClean="0"/>
              <a:t>BUS TOPOLOGY </a:t>
            </a:r>
          </a:p>
        </p:txBody>
      </p:sp>
      <p:pic>
        <p:nvPicPr>
          <p:cNvPr id="259075" name="Picture 4" descr="C:\Users\Akosua\Pictures\Bus_topology.JPG"/>
          <p:cNvPicPr>
            <a:picLocks noGrp="1" noChangeAspect="1" noChangeArrowheads="1"/>
          </p:cNvPicPr>
          <p:nvPr>
            <p:ph idx="1"/>
          </p:nvPr>
        </p:nvPicPr>
        <p:blipFill>
          <a:blip r:embed="rId2" cstate="print"/>
          <a:srcRect/>
          <a:stretch>
            <a:fillRect/>
          </a:stretch>
        </p:blipFill>
        <p:spPr>
          <a:xfrm>
            <a:off x="914400" y="1447800"/>
            <a:ext cx="7486650" cy="3733800"/>
          </a:xfrm>
          <a:noFill/>
        </p:spPr>
      </p:pic>
    </p:spTree>
  </p:cSld>
  <p:clrMapOvr>
    <a:masterClrMapping/>
  </p:clrMapOvr>
  <p:transition spd="med">
    <p:wipe dir="r"/>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itle 1"/>
          <p:cNvSpPr>
            <a:spLocks noGrp="1"/>
          </p:cNvSpPr>
          <p:nvPr>
            <p:ph type="title"/>
          </p:nvPr>
        </p:nvSpPr>
        <p:spPr/>
        <p:txBody>
          <a:bodyPr/>
          <a:lstStyle/>
          <a:p>
            <a:r>
              <a:rPr lang="en-US" smtClean="0"/>
              <a:t>THE WINDOWS OPERATING SYSTEM </a:t>
            </a:r>
          </a:p>
        </p:txBody>
      </p:sp>
      <p:sp>
        <p:nvSpPr>
          <p:cNvPr id="260099" name="Content Placeholder 2"/>
          <p:cNvSpPr>
            <a:spLocks noGrp="1"/>
          </p:cNvSpPr>
          <p:nvPr>
            <p:ph idx="1"/>
          </p:nvPr>
        </p:nvSpPr>
        <p:spPr/>
        <p:txBody>
          <a:bodyPr/>
          <a:lstStyle/>
          <a:p>
            <a:r>
              <a:rPr lang="en-US" smtClean="0"/>
              <a:t>Whenever a new computer is purchased, an operating system has to be installed on the Computer before the Computer can be used. </a:t>
            </a:r>
          </a:p>
          <a:p>
            <a:r>
              <a:rPr lang="en-US" smtClean="0"/>
              <a:t>One of the most popular operating system is the Windows. </a:t>
            </a:r>
          </a:p>
          <a:p>
            <a:r>
              <a:rPr lang="en-US" smtClean="0"/>
              <a:t>The operating system is a software package that enables you to communicate with your computer by way of running application programs. </a:t>
            </a:r>
          </a:p>
          <a:p>
            <a:r>
              <a:rPr lang="en-US" smtClean="0"/>
              <a:t>There are different versions of the Windows such as Windows 98, Windows 2000, Windows XP and Windows Vista. </a:t>
            </a:r>
          </a:p>
        </p:txBody>
      </p:sp>
    </p:spTree>
  </p:cSld>
  <p:clrMapOvr>
    <a:masterClrMapping/>
  </p:clrMapOvr>
  <p:transition spd="med">
    <p:wipe dir="r"/>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Title 1"/>
          <p:cNvSpPr>
            <a:spLocks noGrp="1"/>
          </p:cNvSpPr>
          <p:nvPr>
            <p:ph type="title"/>
          </p:nvPr>
        </p:nvSpPr>
        <p:spPr/>
        <p:txBody>
          <a:bodyPr/>
          <a:lstStyle/>
          <a:p>
            <a:r>
              <a:rPr lang="en-US" smtClean="0"/>
              <a:t>Windows as an Operating System </a:t>
            </a:r>
          </a:p>
        </p:txBody>
      </p:sp>
      <p:sp>
        <p:nvSpPr>
          <p:cNvPr id="261123" name="Content Placeholder 2"/>
          <p:cNvSpPr>
            <a:spLocks noGrp="1"/>
          </p:cNvSpPr>
          <p:nvPr>
            <p:ph idx="1"/>
          </p:nvPr>
        </p:nvSpPr>
        <p:spPr/>
        <p:txBody>
          <a:bodyPr/>
          <a:lstStyle/>
          <a:p>
            <a:r>
              <a:rPr lang="en-US" smtClean="0"/>
              <a:t>Unlike Disk Operating System (DOS) that allows you to run a single application at a time, the Windows operating system has multitasking capabilities, meaning that it can run several application programs at the same time.</a:t>
            </a:r>
          </a:p>
          <a:p>
            <a:r>
              <a:rPr lang="en-US" smtClean="0"/>
              <a:t> For the purpose of this course we will consider Windows XP as it is more popular than the other versions. Every operating system must be able to perform the following functions: </a:t>
            </a:r>
          </a:p>
        </p:txBody>
      </p:sp>
    </p:spTree>
  </p:cSld>
  <p:clrMapOvr>
    <a:masterClrMapping/>
  </p:clrMapOvr>
  <p:transition spd="med">
    <p:wipe dir="r"/>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itle 1"/>
          <p:cNvSpPr>
            <a:spLocks noGrp="1"/>
          </p:cNvSpPr>
          <p:nvPr>
            <p:ph type="title"/>
          </p:nvPr>
        </p:nvSpPr>
        <p:spPr/>
        <p:txBody>
          <a:bodyPr/>
          <a:lstStyle/>
          <a:p>
            <a:r>
              <a:rPr lang="en-US" smtClean="0"/>
              <a:t>Windows as an Operating System </a:t>
            </a:r>
          </a:p>
        </p:txBody>
      </p:sp>
      <p:sp>
        <p:nvSpPr>
          <p:cNvPr id="262147" name="Content Placeholder 2"/>
          <p:cNvSpPr>
            <a:spLocks noGrp="1"/>
          </p:cNvSpPr>
          <p:nvPr>
            <p:ph idx="1"/>
          </p:nvPr>
        </p:nvSpPr>
        <p:spPr/>
        <p:txBody>
          <a:bodyPr/>
          <a:lstStyle/>
          <a:p>
            <a:r>
              <a:rPr lang="en-US" smtClean="0"/>
              <a:t>Manage the Computer resources such as the memory, the processor, date files and the other hardware devices. </a:t>
            </a:r>
          </a:p>
          <a:p>
            <a:r>
              <a:rPr lang="en-US" smtClean="0"/>
              <a:t>Allocate resources for use. </a:t>
            </a:r>
          </a:p>
          <a:p>
            <a:r>
              <a:rPr lang="en-US" smtClean="0"/>
              <a:t> Must have a policy such as round robin, first-in-first-out, etc in deciding who to allocate a resource to when multiple requests for a particular resource are made at the same time. </a:t>
            </a:r>
          </a:p>
          <a:p>
            <a:r>
              <a:rPr lang="en-US" smtClean="0"/>
              <a:t> Reclaim resources after use. </a:t>
            </a:r>
          </a:p>
        </p:txBody>
      </p:sp>
    </p:spTree>
  </p:cSld>
  <p:clrMapOvr>
    <a:masterClrMapping/>
  </p:clrMapOvr>
  <p:transition spd="med">
    <p:wipe dir="r"/>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itle 1"/>
          <p:cNvSpPr>
            <a:spLocks noGrp="1"/>
          </p:cNvSpPr>
          <p:nvPr>
            <p:ph type="title"/>
          </p:nvPr>
        </p:nvSpPr>
        <p:spPr/>
        <p:txBody>
          <a:bodyPr/>
          <a:lstStyle/>
          <a:p>
            <a:r>
              <a:rPr lang="en-US" smtClean="0"/>
              <a:t>The Windows XP Desktop </a:t>
            </a:r>
          </a:p>
        </p:txBody>
      </p:sp>
      <p:sp>
        <p:nvSpPr>
          <p:cNvPr id="263171" name="Content Placeholder 2"/>
          <p:cNvSpPr>
            <a:spLocks noGrp="1"/>
          </p:cNvSpPr>
          <p:nvPr>
            <p:ph idx="1"/>
          </p:nvPr>
        </p:nvSpPr>
        <p:spPr/>
        <p:txBody>
          <a:bodyPr/>
          <a:lstStyle/>
          <a:p>
            <a:r>
              <a:rPr lang="en-US" smtClean="0"/>
              <a:t>All the different versions of Windows use a desktop for the standard interface. </a:t>
            </a:r>
          </a:p>
          <a:p>
            <a:r>
              <a:rPr lang="en-US" smtClean="0"/>
              <a:t>Think of the desktop as workspaces where you can access everything that is on your computer. </a:t>
            </a:r>
          </a:p>
          <a:p>
            <a:r>
              <a:rPr lang="en-US" smtClean="0"/>
              <a:t>For example, using your desktop it is possible to access your disk drive, run an application program, access the internet, change your computer settings, etc. </a:t>
            </a:r>
          </a:p>
          <a:p>
            <a:r>
              <a:rPr lang="en-US" smtClean="0"/>
              <a:t>The desktop contains three main items namely the start button, the taskbar and icons. </a:t>
            </a:r>
          </a:p>
        </p:txBody>
      </p:sp>
    </p:spTree>
  </p:cSld>
  <p:clrMapOvr>
    <a:masterClrMapping/>
  </p:clrMapOvr>
  <p:transition spd="med">
    <p:wipe dir="r"/>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itle 1"/>
          <p:cNvSpPr>
            <a:spLocks noGrp="1"/>
          </p:cNvSpPr>
          <p:nvPr>
            <p:ph type="title"/>
          </p:nvPr>
        </p:nvSpPr>
        <p:spPr/>
        <p:txBody>
          <a:bodyPr/>
          <a:lstStyle/>
          <a:p>
            <a:r>
              <a:rPr lang="en-US" smtClean="0"/>
              <a:t>The Windows XP Desktop </a:t>
            </a:r>
          </a:p>
        </p:txBody>
      </p:sp>
      <p:sp>
        <p:nvSpPr>
          <p:cNvPr id="264195" name="Content Placeholder 2"/>
          <p:cNvSpPr>
            <a:spLocks noGrp="1"/>
          </p:cNvSpPr>
          <p:nvPr>
            <p:ph idx="1"/>
          </p:nvPr>
        </p:nvSpPr>
        <p:spPr/>
        <p:txBody>
          <a:bodyPr/>
          <a:lstStyle/>
          <a:p>
            <a:pPr>
              <a:buFont typeface="Wingdings" pitchFamily="2" charset="2"/>
              <a:buChar char="v"/>
            </a:pPr>
            <a:r>
              <a:rPr lang="en-US" i="1" smtClean="0"/>
              <a:t>Start button</a:t>
            </a:r>
            <a:r>
              <a:rPr lang="en-US" smtClean="0"/>
              <a:t>: This is the most important tool you will frequently use while working in Windows XP. </a:t>
            </a:r>
          </a:p>
          <a:p>
            <a:pPr>
              <a:buFont typeface="Wingdings" pitchFamily="2" charset="2"/>
              <a:buChar char="v"/>
            </a:pPr>
            <a:r>
              <a:rPr lang="en-US" smtClean="0"/>
              <a:t>Whenever the start button is clicked, it gives you the option of running a program, logging off so that another user can use the Computer and turning your computer off when you no longer wants to use it. </a:t>
            </a:r>
          </a:p>
          <a:p>
            <a:pPr>
              <a:buFont typeface="Wingdings" pitchFamily="2" charset="2"/>
              <a:buChar char="v"/>
            </a:pPr>
            <a:r>
              <a:rPr lang="en-US" i="1" smtClean="0"/>
              <a:t>Taskbar</a:t>
            </a:r>
            <a:r>
              <a:rPr lang="en-US" smtClean="0"/>
              <a:t>: This bar enables a computer user to switch between open programs and windows. </a:t>
            </a:r>
          </a:p>
        </p:txBody>
      </p:sp>
    </p:spTree>
  </p:cSld>
  <p:clrMapOvr>
    <a:masterClrMapping/>
  </p:clrMapOvr>
  <p:transition spd="med">
    <p:wipe dir="r"/>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itle 1"/>
          <p:cNvSpPr>
            <a:spLocks noGrp="1"/>
          </p:cNvSpPr>
          <p:nvPr>
            <p:ph type="title"/>
          </p:nvPr>
        </p:nvSpPr>
        <p:spPr/>
        <p:txBody>
          <a:bodyPr/>
          <a:lstStyle/>
          <a:p>
            <a:r>
              <a:rPr lang="en-US" smtClean="0"/>
              <a:t>The Windows XP Desktop </a:t>
            </a:r>
          </a:p>
        </p:txBody>
      </p:sp>
      <p:sp>
        <p:nvSpPr>
          <p:cNvPr id="265219" name="Content Placeholder 2"/>
          <p:cNvSpPr>
            <a:spLocks noGrp="1"/>
          </p:cNvSpPr>
          <p:nvPr>
            <p:ph idx="1"/>
          </p:nvPr>
        </p:nvSpPr>
        <p:spPr/>
        <p:txBody>
          <a:bodyPr/>
          <a:lstStyle/>
          <a:p>
            <a:r>
              <a:rPr lang="en-US" smtClean="0"/>
              <a:t>Remember we have already said that Windows is multitasking and therefore one can have a number of programs opened at the same time and is the taskbar that makes it possible for you to switch between the programs.</a:t>
            </a:r>
          </a:p>
          <a:p>
            <a:r>
              <a:rPr lang="en-US" smtClean="0"/>
              <a:t>Icons (or graphical pictures): These are normally small graphical images or pictures that represent applications, files, and other parts of the operating system. </a:t>
            </a:r>
          </a:p>
        </p:txBody>
      </p:sp>
    </p:spTree>
  </p:cSld>
  <p:clrMapOvr>
    <a:masterClrMapping/>
  </p:clrMapOvr>
  <p:transition spd="med">
    <p:wipe dir="r"/>
  </p:transition>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itle 1"/>
          <p:cNvSpPr>
            <a:spLocks noGrp="1"/>
          </p:cNvSpPr>
          <p:nvPr>
            <p:ph type="title"/>
          </p:nvPr>
        </p:nvSpPr>
        <p:spPr/>
        <p:txBody>
          <a:bodyPr/>
          <a:lstStyle/>
          <a:p>
            <a:r>
              <a:rPr lang="en-US" smtClean="0"/>
              <a:t>The Windows XP Desktop </a:t>
            </a:r>
          </a:p>
        </p:txBody>
      </p:sp>
      <p:sp>
        <p:nvSpPr>
          <p:cNvPr id="266243" name="Content Placeholder 2"/>
          <p:cNvSpPr>
            <a:spLocks noGrp="1"/>
          </p:cNvSpPr>
          <p:nvPr>
            <p:ph idx="1"/>
          </p:nvPr>
        </p:nvSpPr>
        <p:spPr/>
        <p:txBody>
          <a:bodyPr/>
          <a:lstStyle/>
          <a:p>
            <a:r>
              <a:rPr lang="en-US" smtClean="0"/>
              <a:t>For example, one of such icons is the Recycle Bin where all files that are deleted are temporary stored, another is my Computer which makes it possible to access information on the different drives of your computer.</a:t>
            </a:r>
          </a:p>
          <a:p>
            <a:endParaRPr lang="en-US" smtClean="0"/>
          </a:p>
        </p:txBody>
      </p:sp>
    </p:spTree>
  </p:cSld>
  <p:clrMapOvr>
    <a:masterClrMapping/>
  </p:clrMapOvr>
  <p:transition spd="med">
    <p:wipe dir="r"/>
  </p:transition>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itle 1"/>
          <p:cNvSpPr>
            <a:spLocks noGrp="1"/>
          </p:cNvSpPr>
          <p:nvPr>
            <p:ph type="title"/>
          </p:nvPr>
        </p:nvSpPr>
        <p:spPr/>
        <p:txBody>
          <a:bodyPr/>
          <a:lstStyle/>
          <a:p>
            <a:r>
              <a:rPr lang="en-US" smtClean="0"/>
              <a:t>The Windows XP Desktop </a:t>
            </a:r>
          </a:p>
        </p:txBody>
      </p:sp>
      <p:pic>
        <p:nvPicPr>
          <p:cNvPr id="267267" name="Picture 2"/>
          <p:cNvPicPr>
            <a:picLocks noGrp="1" noChangeAspect="1" noChangeArrowheads="1"/>
          </p:cNvPicPr>
          <p:nvPr>
            <p:ph idx="1"/>
          </p:nvPr>
        </p:nvPicPr>
        <p:blipFill>
          <a:blip r:embed="rId2" cstate="print"/>
          <a:srcRect/>
          <a:stretch>
            <a:fillRect/>
          </a:stretch>
        </p:blipFill>
        <p:spPr>
          <a:xfrm>
            <a:off x="685800" y="1143000"/>
            <a:ext cx="8001000" cy="5257800"/>
          </a:xfrm>
          <a:noFill/>
        </p:spPr>
      </p:pic>
    </p:spTree>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GB" smtClean="0"/>
              <a:t>Mainframes</a:t>
            </a:r>
          </a:p>
        </p:txBody>
      </p:sp>
      <p:sp>
        <p:nvSpPr>
          <p:cNvPr id="28675" name="Content Placeholder 2"/>
          <p:cNvSpPr>
            <a:spLocks noGrp="1"/>
          </p:cNvSpPr>
          <p:nvPr>
            <p:ph idx="1"/>
          </p:nvPr>
        </p:nvSpPr>
        <p:spPr/>
        <p:txBody>
          <a:bodyPr/>
          <a:lstStyle/>
          <a:p>
            <a:r>
              <a:rPr lang="en-GB" smtClean="0"/>
              <a:t>Mainframes are an improvement on minis. Very fast medium-to-large size, large-capacity computers introduced in the late 1960s</a:t>
            </a:r>
          </a:p>
          <a:p>
            <a:r>
              <a:rPr lang="en-GB" smtClean="0"/>
              <a:t>Their size varies depending on how many people or concurrent users they serve – from few hundred to thousands of people</a:t>
            </a:r>
          </a:p>
          <a:p>
            <a:r>
              <a:rPr lang="en-GB" smtClean="0"/>
              <a:t>Because they have larger operational range, they are used in Wide Area Network connecting locations across cities and even countries.</a:t>
            </a:r>
          </a:p>
        </p:txBody>
      </p:sp>
    </p:spTree>
  </p:cSld>
  <p:clrMapOvr>
    <a:masterClrMapping/>
  </p:clrMapOvr>
  <p:transition spd="med">
    <p:wipe dir="r"/>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itle 1"/>
          <p:cNvSpPr>
            <a:spLocks noGrp="1"/>
          </p:cNvSpPr>
          <p:nvPr>
            <p:ph type="title"/>
          </p:nvPr>
        </p:nvSpPr>
        <p:spPr/>
        <p:txBody>
          <a:bodyPr/>
          <a:lstStyle/>
          <a:p>
            <a:r>
              <a:rPr lang="en-US" smtClean="0"/>
              <a:t>The Start Menu  </a:t>
            </a:r>
          </a:p>
        </p:txBody>
      </p:sp>
      <p:sp>
        <p:nvSpPr>
          <p:cNvPr id="268291" name="Content Placeholder 4"/>
          <p:cNvSpPr>
            <a:spLocks noGrp="1"/>
          </p:cNvSpPr>
          <p:nvPr>
            <p:ph idx="1"/>
          </p:nvPr>
        </p:nvSpPr>
        <p:spPr/>
        <p:txBody>
          <a:bodyPr/>
          <a:lstStyle/>
          <a:p>
            <a:r>
              <a:rPr lang="en-US" smtClean="0"/>
              <a:t>The start menu is basically used to explore Windows. </a:t>
            </a:r>
          </a:p>
          <a:p>
            <a:r>
              <a:rPr lang="en-US" smtClean="0"/>
              <a:t>Also, any application program that does not have a shortcut on the desktop can only be run by first clicking at the start and then selecting the appropriate options. </a:t>
            </a:r>
          </a:p>
          <a:p>
            <a:r>
              <a:rPr lang="en-US" smtClean="0"/>
              <a:t>The start menu appears when the start button is clicked. </a:t>
            </a:r>
          </a:p>
        </p:txBody>
      </p:sp>
    </p:spTree>
  </p:cSld>
  <p:clrMapOvr>
    <a:masterClrMapping/>
  </p:clrMapOvr>
  <p:transition spd="med">
    <p:wipe dir="r"/>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Title 1"/>
          <p:cNvSpPr>
            <a:spLocks noGrp="1"/>
          </p:cNvSpPr>
          <p:nvPr>
            <p:ph type="title"/>
          </p:nvPr>
        </p:nvSpPr>
        <p:spPr/>
        <p:txBody>
          <a:bodyPr/>
          <a:lstStyle/>
          <a:p>
            <a:r>
              <a:rPr lang="en-US" smtClean="0"/>
              <a:t>The Start Menu  </a:t>
            </a:r>
          </a:p>
        </p:txBody>
      </p:sp>
      <p:sp>
        <p:nvSpPr>
          <p:cNvPr id="269315" name="Content Placeholder 2"/>
          <p:cNvSpPr>
            <a:spLocks noGrp="1"/>
          </p:cNvSpPr>
          <p:nvPr>
            <p:ph idx="1"/>
          </p:nvPr>
        </p:nvSpPr>
        <p:spPr/>
        <p:txBody>
          <a:bodyPr/>
          <a:lstStyle/>
          <a:p>
            <a:r>
              <a:rPr lang="en-US" smtClean="0"/>
              <a:t>When the start menu opens, you will see on the left side the list of programs on your computer and the right side gives you access to the common Windows folders such as My Documents, Control Panel, Help and Support, Search, and Run. </a:t>
            </a:r>
          </a:p>
          <a:p>
            <a:r>
              <a:rPr lang="en-US" smtClean="0"/>
              <a:t>The All Programs when highlighted gives you a pop-up menu of all application programs and utility programs that have been installed on your computer. </a:t>
            </a:r>
          </a:p>
          <a:p>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Title 1"/>
          <p:cNvSpPr>
            <a:spLocks noGrp="1"/>
          </p:cNvSpPr>
          <p:nvPr>
            <p:ph type="title"/>
          </p:nvPr>
        </p:nvSpPr>
        <p:spPr/>
        <p:txBody>
          <a:bodyPr/>
          <a:lstStyle/>
          <a:p>
            <a:r>
              <a:rPr lang="en-US" smtClean="0"/>
              <a:t>The Start Menu  </a:t>
            </a:r>
          </a:p>
        </p:txBody>
      </p:sp>
      <p:sp>
        <p:nvSpPr>
          <p:cNvPr id="270339" name="Content Placeholder 2"/>
          <p:cNvSpPr>
            <a:spLocks noGrp="1"/>
          </p:cNvSpPr>
          <p:nvPr>
            <p:ph idx="1"/>
          </p:nvPr>
        </p:nvSpPr>
        <p:spPr>
          <a:xfrm>
            <a:off x="4267200" y="1295400"/>
            <a:ext cx="4610100" cy="4953000"/>
          </a:xfrm>
        </p:spPr>
        <p:txBody>
          <a:bodyPr/>
          <a:lstStyle/>
          <a:p>
            <a:r>
              <a:rPr lang="en-US" smtClean="0"/>
              <a:t>One good thing about the start menu is that it is able to keep track of items you've recently opened and places the icon on the Start menu so that you can easily open it the next time you open the Start menu. </a:t>
            </a:r>
          </a:p>
        </p:txBody>
      </p:sp>
      <p:pic>
        <p:nvPicPr>
          <p:cNvPr id="270340" name="Picture 2"/>
          <p:cNvPicPr>
            <a:picLocks noChangeAspect="1" noChangeArrowheads="1"/>
          </p:cNvPicPr>
          <p:nvPr/>
        </p:nvPicPr>
        <p:blipFill>
          <a:blip r:embed="rId2" cstate="print"/>
          <a:srcRect/>
          <a:stretch>
            <a:fillRect/>
          </a:stretch>
        </p:blipFill>
        <p:spPr bwMode="auto">
          <a:xfrm>
            <a:off x="533400" y="1295400"/>
            <a:ext cx="3505200" cy="426720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itle 1"/>
          <p:cNvSpPr>
            <a:spLocks noGrp="1"/>
          </p:cNvSpPr>
          <p:nvPr>
            <p:ph type="title"/>
          </p:nvPr>
        </p:nvSpPr>
        <p:spPr/>
        <p:txBody>
          <a:bodyPr/>
          <a:lstStyle/>
          <a:p>
            <a:r>
              <a:rPr lang="en-US" smtClean="0"/>
              <a:t>The Icons  </a:t>
            </a:r>
          </a:p>
        </p:txBody>
      </p:sp>
      <p:sp>
        <p:nvSpPr>
          <p:cNvPr id="271363" name="Content Placeholder 2"/>
          <p:cNvSpPr>
            <a:spLocks noGrp="1"/>
          </p:cNvSpPr>
          <p:nvPr>
            <p:ph idx="1"/>
          </p:nvPr>
        </p:nvSpPr>
        <p:spPr>
          <a:xfrm>
            <a:off x="304800" y="914400"/>
            <a:ext cx="8585200" cy="4757738"/>
          </a:xfrm>
        </p:spPr>
        <p:txBody>
          <a:bodyPr/>
          <a:lstStyle/>
          <a:p>
            <a:r>
              <a:rPr lang="en-US" smtClean="0"/>
              <a:t>These are the small pictures on the desktop. </a:t>
            </a:r>
          </a:p>
          <a:p>
            <a:r>
              <a:rPr lang="en-US" smtClean="0"/>
              <a:t>Some of the icons are for objects.</a:t>
            </a:r>
          </a:p>
          <a:p>
            <a:r>
              <a:rPr lang="en-US" smtClean="0"/>
              <a:t> Object icons allow you to open programs and files. Examples of object icons include My Computer, Recycle Bin, and Internet Explorer. </a:t>
            </a:r>
          </a:p>
          <a:p>
            <a:r>
              <a:rPr lang="en-US" smtClean="0"/>
              <a:t>Non object icons are normally shortcut icons and these allow you to run application programs or open files quickly. </a:t>
            </a:r>
          </a:p>
          <a:p>
            <a:r>
              <a:rPr lang="en-US" smtClean="0"/>
              <a:t>The shortcut icons are those with little arrow in the left corner. </a:t>
            </a:r>
          </a:p>
          <a:p>
            <a:r>
              <a:rPr lang="en-US" smtClean="0"/>
              <a:t>Adding or deleting an icon does not affect the programs on your computer but just the link. </a:t>
            </a:r>
          </a:p>
        </p:txBody>
      </p:sp>
    </p:spTree>
  </p:cSld>
  <p:clrMapOvr>
    <a:masterClrMapping/>
  </p:clrMapOvr>
  <p:transition spd="med">
    <p:wipe dir="r"/>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1"/>
          <p:cNvSpPr>
            <a:spLocks noGrp="1"/>
          </p:cNvSpPr>
          <p:nvPr>
            <p:ph type="title"/>
          </p:nvPr>
        </p:nvSpPr>
        <p:spPr/>
        <p:txBody>
          <a:bodyPr/>
          <a:lstStyle/>
          <a:p>
            <a:r>
              <a:rPr lang="en-US" smtClean="0"/>
              <a:t>Opening a program using an icon</a:t>
            </a:r>
          </a:p>
        </p:txBody>
      </p:sp>
      <p:sp>
        <p:nvSpPr>
          <p:cNvPr id="272387" name="Content Placeholder 2"/>
          <p:cNvSpPr>
            <a:spLocks noGrp="1"/>
          </p:cNvSpPr>
          <p:nvPr>
            <p:ph idx="1"/>
          </p:nvPr>
        </p:nvSpPr>
        <p:spPr/>
        <p:txBody>
          <a:bodyPr/>
          <a:lstStyle/>
          <a:p>
            <a:r>
              <a:rPr lang="en-US" smtClean="0"/>
              <a:t>There are many ways that one can run a program. If the program has an icon, then its best to open the program using its icon. </a:t>
            </a:r>
          </a:p>
          <a:p>
            <a:r>
              <a:rPr lang="en-US" smtClean="0"/>
              <a:t>To do that,</a:t>
            </a:r>
          </a:p>
          <a:p>
            <a:r>
              <a:rPr lang="en-US" smtClean="0"/>
              <a:t> Place your mouse over the icon of the program you intend to open. </a:t>
            </a:r>
          </a:p>
          <a:p>
            <a:r>
              <a:rPr lang="en-US" smtClean="0"/>
              <a:t>Then, double-click the icon. </a:t>
            </a:r>
          </a:p>
        </p:txBody>
      </p:sp>
    </p:spTree>
  </p:cSld>
  <p:clrMapOvr>
    <a:masterClrMapping/>
  </p:clrMapOvr>
  <p:transition spd="med">
    <p:wipe dir="r"/>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1"/>
          <p:cNvSpPr>
            <a:spLocks noGrp="1"/>
          </p:cNvSpPr>
          <p:nvPr>
            <p:ph type="title"/>
          </p:nvPr>
        </p:nvSpPr>
        <p:spPr/>
        <p:txBody>
          <a:bodyPr/>
          <a:lstStyle/>
          <a:p>
            <a:r>
              <a:rPr lang="en-US" smtClean="0"/>
              <a:t>The Taskbar </a:t>
            </a:r>
          </a:p>
        </p:txBody>
      </p:sp>
      <p:sp>
        <p:nvSpPr>
          <p:cNvPr id="273411" name="Content Placeholder 2"/>
          <p:cNvSpPr>
            <a:spLocks noGrp="1"/>
          </p:cNvSpPr>
          <p:nvPr>
            <p:ph idx="1"/>
          </p:nvPr>
        </p:nvSpPr>
        <p:spPr/>
        <p:txBody>
          <a:bodyPr/>
          <a:lstStyle/>
          <a:p>
            <a:r>
              <a:rPr lang="en-US" smtClean="0"/>
              <a:t>The taskbar is the small blue bar that appears you see at the bottom of your desktop. </a:t>
            </a:r>
          </a:p>
          <a:p>
            <a:r>
              <a:rPr lang="en-US" smtClean="0"/>
              <a:t>It contains the Start menu and the Quick Launch bar, which contains icons for Internet Explorer, Windows Media Player, and Show Desktop. </a:t>
            </a:r>
          </a:p>
          <a:p>
            <a:r>
              <a:rPr lang="en-US" smtClean="0"/>
              <a:t>Click an icon to open a program. Click Show Desktop to quickly view your desktop without closing any programs or windows. </a:t>
            </a:r>
          </a:p>
        </p:txBody>
      </p:sp>
      <p:pic>
        <p:nvPicPr>
          <p:cNvPr id="273412" name="Picture 3"/>
          <p:cNvPicPr>
            <a:picLocks noChangeAspect="1" noChangeArrowheads="1"/>
          </p:cNvPicPr>
          <p:nvPr/>
        </p:nvPicPr>
        <p:blipFill>
          <a:blip r:embed="rId2" cstate="print"/>
          <a:srcRect/>
          <a:stretch>
            <a:fillRect/>
          </a:stretch>
        </p:blipFill>
        <p:spPr bwMode="auto">
          <a:xfrm>
            <a:off x="1066800" y="5181600"/>
            <a:ext cx="3200400" cy="1066800"/>
          </a:xfrm>
          <a:prstGeom prst="rect">
            <a:avLst/>
          </a:prstGeom>
          <a:noFill/>
          <a:ln w="9525">
            <a:noFill/>
            <a:miter lim="800000"/>
            <a:headEnd/>
            <a:tailEnd/>
          </a:ln>
        </p:spPr>
      </p:pic>
      <p:sp>
        <p:nvSpPr>
          <p:cNvPr id="6" name="TextBox 5"/>
          <p:cNvSpPr txBox="1"/>
          <p:nvPr/>
        </p:nvSpPr>
        <p:spPr>
          <a:xfrm>
            <a:off x="4648200" y="5105400"/>
            <a:ext cx="3962400" cy="1200150"/>
          </a:xfrm>
          <a:prstGeom prst="rect">
            <a:avLst/>
          </a:prstGeom>
          <a:noFill/>
        </p:spPr>
        <p:txBody>
          <a:bodyPr>
            <a:spAutoFit/>
          </a:bodyPr>
          <a:lstStyle/>
          <a:p>
            <a:pPr>
              <a:defRPr/>
            </a:pPr>
            <a:r>
              <a:rPr lang="en-US" b="1" dirty="0">
                <a:solidFill>
                  <a:schemeClr val="accent4">
                    <a:lumMod val="10000"/>
                  </a:schemeClr>
                </a:solidFill>
              </a:rPr>
              <a:t>Figure 7.3 The Start button and Quick Lunch toolbar on taskbar </a:t>
            </a:r>
            <a:endParaRPr lang="en-US" dirty="0">
              <a:solidFill>
                <a:schemeClr val="accent4">
                  <a:lumMod val="10000"/>
                </a:schemeClr>
              </a:solidFill>
            </a:endParaRPr>
          </a:p>
        </p:txBody>
      </p:sp>
    </p:spTree>
  </p:cSld>
  <p:clrMapOvr>
    <a:masterClrMapping/>
  </p:clrMapOvr>
  <p:transition spd="med">
    <p:wipe dir="r"/>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itle 1"/>
          <p:cNvSpPr>
            <a:spLocks noGrp="1"/>
          </p:cNvSpPr>
          <p:nvPr>
            <p:ph type="title"/>
          </p:nvPr>
        </p:nvSpPr>
        <p:spPr/>
        <p:txBody>
          <a:bodyPr/>
          <a:lstStyle/>
          <a:p>
            <a:r>
              <a:rPr lang="en-US" smtClean="0"/>
              <a:t>The Taskbar </a:t>
            </a:r>
          </a:p>
        </p:txBody>
      </p:sp>
      <p:sp>
        <p:nvSpPr>
          <p:cNvPr id="274435" name="Content Placeholder 2"/>
          <p:cNvSpPr>
            <a:spLocks noGrp="1"/>
          </p:cNvSpPr>
          <p:nvPr>
            <p:ph idx="1"/>
          </p:nvPr>
        </p:nvSpPr>
        <p:spPr>
          <a:xfrm>
            <a:off x="3810000" y="1066800"/>
            <a:ext cx="5334000" cy="4781550"/>
          </a:xfrm>
        </p:spPr>
        <p:txBody>
          <a:bodyPr/>
          <a:lstStyle/>
          <a:p>
            <a:r>
              <a:rPr lang="en-US" smtClean="0"/>
              <a:t>The box on the right is called the Notification Area. This area shows the clock and several other icons depending on what one has installed on his/her computer. </a:t>
            </a:r>
          </a:p>
        </p:txBody>
      </p:sp>
      <p:pic>
        <p:nvPicPr>
          <p:cNvPr id="274436" name="Picture 3"/>
          <p:cNvPicPr>
            <a:picLocks noChangeAspect="1" noChangeArrowheads="1"/>
          </p:cNvPicPr>
          <p:nvPr/>
        </p:nvPicPr>
        <p:blipFill>
          <a:blip r:embed="rId2" cstate="print"/>
          <a:srcRect/>
          <a:stretch>
            <a:fillRect/>
          </a:stretch>
        </p:blipFill>
        <p:spPr bwMode="auto">
          <a:xfrm>
            <a:off x="533400" y="1143000"/>
            <a:ext cx="3251200" cy="609600"/>
          </a:xfrm>
          <a:prstGeom prst="rect">
            <a:avLst/>
          </a:prstGeom>
          <a:noFill/>
          <a:ln w="9525">
            <a:noFill/>
            <a:miter lim="800000"/>
            <a:headEnd/>
            <a:tailEnd/>
          </a:ln>
        </p:spPr>
      </p:pic>
      <p:sp>
        <p:nvSpPr>
          <p:cNvPr id="6" name="TextBox 5"/>
          <p:cNvSpPr txBox="1"/>
          <p:nvPr/>
        </p:nvSpPr>
        <p:spPr>
          <a:xfrm>
            <a:off x="533400" y="2133600"/>
            <a:ext cx="3124200" cy="830263"/>
          </a:xfrm>
          <a:prstGeom prst="rect">
            <a:avLst/>
          </a:prstGeom>
          <a:noFill/>
        </p:spPr>
        <p:txBody>
          <a:bodyPr>
            <a:spAutoFit/>
          </a:bodyPr>
          <a:lstStyle/>
          <a:p>
            <a:pPr>
              <a:defRPr/>
            </a:pPr>
            <a:r>
              <a:rPr lang="en-US" b="1" dirty="0">
                <a:solidFill>
                  <a:schemeClr val="accent4">
                    <a:lumMod val="10000"/>
                  </a:schemeClr>
                </a:solidFill>
              </a:rPr>
              <a:t>Figure7.4 Notification Area on Taskbar </a:t>
            </a:r>
            <a:endParaRPr lang="en-US" dirty="0">
              <a:solidFill>
                <a:schemeClr val="accent4">
                  <a:lumMod val="10000"/>
                </a:schemeClr>
              </a:solidFill>
            </a:endParaRPr>
          </a:p>
        </p:txBody>
      </p:sp>
      <p:sp>
        <p:nvSpPr>
          <p:cNvPr id="7" name="TextBox 6"/>
          <p:cNvSpPr txBox="1"/>
          <p:nvPr/>
        </p:nvSpPr>
        <p:spPr>
          <a:xfrm>
            <a:off x="381000" y="3810000"/>
            <a:ext cx="8305800" cy="1816100"/>
          </a:xfrm>
          <a:prstGeom prst="rect">
            <a:avLst/>
          </a:prstGeom>
          <a:noFill/>
        </p:spPr>
        <p:txBody>
          <a:bodyPr>
            <a:spAutoFit/>
          </a:bodyPr>
          <a:lstStyle/>
          <a:p>
            <a:pPr>
              <a:defRPr/>
            </a:pPr>
            <a:r>
              <a:rPr lang="en-US" sz="2800" b="1" dirty="0">
                <a:solidFill>
                  <a:schemeClr val="accent4">
                    <a:lumMod val="10000"/>
                  </a:schemeClr>
                </a:solidFill>
                <a:latin typeface="Times New Roman" pitchFamily="18" charset="0"/>
                <a:cs typeface="Times New Roman" pitchFamily="18" charset="0"/>
              </a:rPr>
              <a:t>For example, if you have installed yahoo messenger and an anti virus software on your computer then icons for these will also appear in the Notification Area detailing the status of these software. </a:t>
            </a:r>
          </a:p>
        </p:txBody>
      </p:sp>
    </p:spTree>
  </p:cSld>
  <p:clrMapOvr>
    <a:masterClrMapping/>
  </p:clrMapOvr>
  <p:transition spd="med">
    <p:wipe dir="r"/>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Title 1"/>
          <p:cNvSpPr>
            <a:spLocks noGrp="1"/>
          </p:cNvSpPr>
          <p:nvPr>
            <p:ph type="title"/>
          </p:nvPr>
        </p:nvSpPr>
        <p:spPr/>
        <p:txBody>
          <a:bodyPr/>
          <a:lstStyle/>
          <a:p>
            <a:r>
              <a:rPr lang="en-US" smtClean="0"/>
              <a:t>The Taskbar </a:t>
            </a:r>
          </a:p>
        </p:txBody>
      </p:sp>
      <p:sp>
        <p:nvSpPr>
          <p:cNvPr id="3" name="Content Placeholder 2"/>
          <p:cNvSpPr>
            <a:spLocks noGrp="1"/>
          </p:cNvSpPr>
          <p:nvPr>
            <p:ph idx="1"/>
          </p:nvPr>
        </p:nvSpPr>
        <p:spPr/>
        <p:txBody>
          <a:bodyPr/>
          <a:lstStyle/>
          <a:p>
            <a:pPr>
              <a:defRPr/>
            </a:pPr>
            <a:r>
              <a:rPr lang="en-US" dirty="0" smtClean="0">
                <a:solidFill>
                  <a:schemeClr val="accent4">
                    <a:lumMod val="10000"/>
                  </a:schemeClr>
                </a:solidFill>
                <a:cs typeface="Times New Roman" pitchFamily="18" charset="0"/>
              </a:rPr>
              <a:t>Also, when you are printing a document, the printer icon appears and disappears when the printer finishes with the printing. </a:t>
            </a:r>
          </a:p>
          <a:p>
            <a:pPr>
              <a:defRPr/>
            </a:pPr>
            <a:r>
              <a:rPr lang="en-US" dirty="0" smtClean="0">
                <a:solidFill>
                  <a:schemeClr val="accent4">
                    <a:lumMod val="10000"/>
                  </a:schemeClr>
                </a:solidFill>
                <a:cs typeface="Times New Roman" pitchFamily="18" charset="0"/>
              </a:rPr>
              <a:t>Microsoft and other software developers also use the Notification Area to remind you when software updates are available for download.</a:t>
            </a:r>
          </a:p>
          <a:p>
            <a:pPr>
              <a:defRPr/>
            </a:pPr>
            <a:r>
              <a:rPr lang="en-US" dirty="0" smtClean="0"/>
              <a:t>Whenever you open or minimize a window or program, a rectangular button appears on the taskbar that shows the name of the application. </a:t>
            </a:r>
          </a:p>
          <a:p>
            <a:pPr>
              <a:defRPr/>
            </a:pPr>
            <a:r>
              <a:rPr lang="en-US" dirty="0" smtClean="0"/>
              <a:t>However, these buttons disappear when you close a window. </a:t>
            </a:r>
            <a:endParaRPr lang="en-US" dirty="0"/>
          </a:p>
        </p:txBody>
      </p:sp>
    </p:spTree>
  </p:cSld>
  <p:clrMapOvr>
    <a:masterClrMapping/>
  </p:clrMapOvr>
  <p:transition spd="med">
    <p:wipe dir="r"/>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Title 1"/>
          <p:cNvSpPr>
            <a:spLocks noGrp="1"/>
          </p:cNvSpPr>
          <p:nvPr>
            <p:ph type="title"/>
          </p:nvPr>
        </p:nvSpPr>
        <p:spPr/>
        <p:txBody>
          <a:bodyPr/>
          <a:lstStyle/>
          <a:p>
            <a:r>
              <a:rPr lang="en-US" smtClean="0"/>
              <a:t>Log On/Off and Switch Users </a:t>
            </a:r>
          </a:p>
        </p:txBody>
      </p:sp>
      <p:sp>
        <p:nvSpPr>
          <p:cNvPr id="276483" name="Content Placeholder 2"/>
          <p:cNvSpPr>
            <a:spLocks noGrp="1"/>
          </p:cNvSpPr>
          <p:nvPr>
            <p:ph idx="1"/>
          </p:nvPr>
        </p:nvSpPr>
        <p:spPr>
          <a:xfrm>
            <a:off x="228600" y="990600"/>
            <a:ext cx="8585200" cy="4757738"/>
          </a:xfrm>
        </p:spPr>
        <p:txBody>
          <a:bodyPr/>
          <a:lstStyle/>
          <a:p>
            <a:r>
              <a:rPr lang="en-US" smtClean="0"/>
              <a:t>Any Computer that is running Windows XP can be used by more than one person at a time. </a:t>
            </a:r>
          </a:p>
          <a:p>
            <a:r>
              <a:rPr lang="en-US" smtClean="0"/>
              <a:t>For example you may have one Computer in your room mates. </a:t>
            </a:r>
          </a:p>
          <a:p>
            <a:r>
              <a:rPr lang="en-US" smtClean="0"/>
              <a:t>In order to keep record of each others information on the shared Computer such as your unique settings, email account and documents, Windows XP allows everyone who uses your computer to have separate computer accounts. </a:t>
            </a:r>
          </a:p>
          <a:p>
            <a:r>
              <a:rPr lang="en-US" smtClean="0"/>
              <a:t>To use your account, you will have to log on and you will have to log off after you have finished using your computer. </a:t>
            </a:r>
          </a:p>
        </p:txBody>
      </p:sp>
    </p:spTree>
  </p:cSld>
  <p:clrMapOvr>
    <a:masterClrMapping/>
  </p:clrMapOvr>
  <p:transition spd="med">
    <p:wipe dir="r"/>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Title 1"/>
          <p:cNvSpPr>
            <a:spLocks noGrp="1"/>
          </p:cNvSpPr>
          <p:nvPr>
            <p:ph type="title"/>
          </p:nvPr>
        </p:nvSpPr>
        <p:spPr/>
        <p:txBody>
          <a:bodyPr/>
          <a:lstStyle/>
          <a:p>
            <a:r>
              <a:rPr lang="en-US" smtClean="0"/>
              <a:t>Log On/Off and Switch Users </a:t>
            </a:r>
          </a:p>
        </p:txBody>
      </p:sp>
      <p:sp>
        <p:nvSpPr>
          <p:cNvPr id="277507" name="Content Placeholder 2"/>
          <p:cNvSpPr>
            <a:spLocks noGrp="1"/>
          </p:cNvSpPr>
          <p:nvPr>
            <p:ph idx="1"/>
          </p:nvPr>
        </p:nvSpPr>
        <p:spPr/>
        <p:txBody>
          <a:bodyPr/>
          <a:lstStyle/>
          <a:p>
            <a:r>
              <a:rPr lang="en-US" smtClean="0"/>
              <a:t>Windows XP even enables you to log off the computer so someone else can log on without having to restart the computer. </a:t>
            </a:r>
          </a:p>
          <a:p>
            <a:r>
              <a:rPr lang="en-US" smtClean="0"/>
              <a:t>Switching user means changing users. </a:t>
            </a:r>
          </a:p>
          <a:p>
            <a:r>
              <a:rPr lang="en-US" smtClean="0"/>
              <a:t>Note that for a particular PC only one user can use the Computer at a time. </a:t>
            </a:r>
          </a:p>
          <a:p>
            <a:r>
              <a:rPr lang="en-US" smtClean="0"/>
              <a:t>However, if two or more people have already log on to the same Computer, only one of them can be active at a time, therefore, anytime someone else intends to use the Computer he/she must switch to his/her account on the Computer.</a:t>
            </a:r>
          </a:p>
        </p:txBody>
      </p:sp>
    </p:spTree>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GB" smtClean="0"/>
              <a:t>A Mainframe Computer</a:t>
            </a:r>
          </a:p>
        </p:txBody>
      </p:sp>
      <p:grpSp>
        <p:nvGrpSpPr>
          <p:cNvPr id="29699" name="Group 2"/>
          <p:cNvGrpSpPr>
            <a:grpSpLocks noGrp="1"/>
          </p:cNvGrpSpPr>
          <p:nvPr>
            <p:ph idx="1"/>
          </p:nvPr>
        </p:nvGrpSpPr>
        <p:grpSpPr bwMode="auto">
          <a:xfrm>
            <a:off x="292100" y="1090613"/>
            <a:ext cx="8585200" cy="4757737"/>
            <a:chOff x="3131" y="7920"/>
            <a:chExt cx="5370" cy="4320"/>
          </a:xfrm>
        </p:grpSpPr>
        <p:pic>
          <p:nvPicPr>
            <p:cNvPr id="29700" name="Picture 3" descr="Fig9"/>
            <p:cNvPicPr>
              <a:picLocks noChangeAspect="1" noChangeArrowheads="1"/>
            </p:cNvPicPr>
            <p:nvPr/>
          </p:nvPicPr>
          <p:blipFill>
            <a:blip r:embed="rId2" cstate="print"/>
            <a:srcRect/>
            <a:stretch>
              <a:fillRect/>
            </a:stretch>
          </p:blipFill>
          <p:spPr bwMode="auto">
            <a:xfrm>
              <a:off x="3131" y="7920"/>
              <a:ext cx="5370" cy="3600"/>
            </a:xfrm>
            <a:prstGeom prst="rect">
              <a:avLst/>
            </a:prstGeom>
            <a:noFill/>
            <a:ln w="9525">
              <a:noFill/>
              <a:miter lim="800000"/>
              <a:headEnd/>
              <a:tailEnd/>
            </a:ln>
          </p:spPr>
        </p:pic>
        <p:sp>
          <p:nvSpPr>
            <p:cNvPr id="29701" name="Text Box 4"/>
            <p:cNvSpPr txBox="1">
              <a:spLocks noChangeArrowheads="1"/>
            </p:cNvSpPr>
            <p:nvPr/>
          </p:nvSpPr>
          <p:spPr bwMode="auto">
            <a:xfrm>
              <a:off x="3311" y="11700"/>
              <a:ext cx="3960" cy="540"/>
            </a:xfrm>
            <a:prstGeom prst="rect">
              <a:avLst/>
            </a:prstGeom>
            <a:solidFill>
              <a:srgbClr val="FFFFFF"/>
            </a:solidFill>
            <a:ln w="9525">
              <a:noFill/>
              <a:miter lim="800000"/>
              <a:headEnd/>
              <a:tailEnd/>
            </a:ln>
          </p:spPr>
          <p:txBody>
            <a:bodyPr/>
            <a:lstStyle/>
            <a:p>
              <a:pPr>
                <a:spcAft>
                  <a:spcPts val="1000"/>
                </a:spcAft>
              </a:pPr>
              <a:r>
                <a:rPr lang="en-GB" sz="1200" b="1">
                  <a:latin typeface="Calibri" pitchFamily="34" charset="0"/>
                </a:rPr>
                <a:t>    Figure 1.7  A Mainframe Computer</a:t>
              </a:r>
              <a:endParaRPr lang="en-US"/>
            </a:p>
          </p:txBody>
        </p:sp>
      </p:grpSp>
    </p:spTree>
  </p:cSld>
  <p:clrMapOvr>
    <a:masterClrMapping/>
  </p:clrMapOvr>
  <p:transition spd="med">
    <p:wipe dir="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Title 1"/>
          <p:cNvSpPr>
            <a:spLocks noGrp="1"/>
          </p:cNvSpPr>
          <p:nvPr>
            <p:ph type="title"/>
          </p:nvPr>
        </p:nvSpPr>
        <p:spPr/>
        <p:txBody>
          <a:bodyPr/>
          <a:lstStyle/>
          <a:p>
            <a:r>
              <a:rPr lang="en-US" smtClean="0"/>
              <a:t>Log On/Off and Switch Users </a:t>
            </a:r>
          </a:p>
        </p:txBody>
      </p:sp>
      <p:sp>
        <p:nvSpPr>
          <p:cNvPr id="278531" name="Content Placeholder 2"/>
          <p:cNvSpPr>
            <a:spLocks noGrp="1"/>
          </p:cNvSpPr>
          <p:nvPr>
            <p:ph idx="1"/>
          </p:nvPr>
        </p:nvSpPr>
        <p:spPr>
          <a:xfrm>
            <a:off x="292100" y="1090613"/>
            <a:ext cx="4737100" cy="661987"/>
          </a:xfrm>
        </p:spPr>
        <p:txBody>
          <a:bodyPr/>
          <a:lstStyle/>
          <a:p>
            <a:r>
              <a:rPr lang="en-US" smtClean="0"/>
              <a:t>To log off/switch users: </a:t>
            </a:r>
          </a:p>
        </p:txBody>
      </p:sp>
      <p:pic>
        <p:nvPicPr>
          <p:cNvPr id="278532" name="Picture 3"/>
          <p:cNvPicPr>
            <a:picLocks noChangeAspect="1" noChangeArrowheads="1"/>
          </p:cNvPicPr>
          <p:nvPr/>
        </p:nvPicPr>
        <p:blipFill>
          <a:blip r:embed="rId2" cstate="print"/>
          <a:srcRect/>
          <a:stretch>
            <a:fillRect/>
          </a:stretch>
        </p:blipFill>
        <p:spPr bwMode="auto">
          <a:xfrm>
            <a:off x="914400" y="1752600"/>
            <a:ext cx="5943600" cy="3786188"/>
          </a:xfrm>
          <a:prstGeom prst="rect">
            <a:avLst/>
          </a:prstGeom>
          <a:noFill/>
          <a:ln w="9525">
            <a:noFill/>
            <a:miter lim="800000"/>
            <a:headEnd/>
            <a:tailEnd/>
          </a:ln>
        </p:spPr>
      </p:pic>
      <p:sp>
        <p:nvSpPr>
          <p:cNvPr id="6" name="TextBox 5"/>
          <p:cNvSpPr txBox="1"/>
          <p:nvPr/>
        </p:nvSpPr>
        <p:spPr>
          <a:xfrm>
            <a:off x="914400" y="5791200"/>
            <a:ext cx="3810000" cy="830263"/>
          </a:xfrm>
          <a:prstGeom prst="rect">
            <a:avLst/>
          </a:prstGeom>
          <a:noFill/>
        </p:spPr>
        <p:txBody>
          <a:bodyPr>
            <a:spAutoFit/>
          </a:bodyPr>
          <a:lstStyle/>
          <a:p>
            <a:pPr>
              <a:defRPr/>
            </a:pPr>
            <a:r>
              <a:rPr lang="en-US" b="1" dirty="0">
                <a:solidFill>
                  <a:schemeClr val="accent4">
                    <a:lumMod val="10000"/>
                  </a:schemeClr>
                </a:solidFill>
              </a:rPr>
              <a:t>Figure 7.5 Log Off Windows dialog box </a:t>
            </a:r>
            <a:endParaRPr lang="en-US" dirty="0">
              <a:solidFill>
                <a:schemeClr val="accent4">
                  <a:lumMod val="10000"/>
                </a:schemeClr>
              </a:solidFill>
            </a:endParaRPr>
          </a:p>
        </p:txBody>
      </p:sp>
    </p:spTree>
  </p:cSld>
  <p:clrMapOvr>
    <a:masterClrMapping/>
  </p:clrMapOvr>
  <p:transition spd="med">
    <p:wipe dir="r"/>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Title 1"/>
          <p:cNvSpPr>
            <a:spLocks noGrp="1"/>
          </p:cNvSpPr>
          <p:nvPr>
            <p:ph type="title"/>
          </p:nvPr>
        </p:nvSpPr>
        <p:spPr/>
        <p:txBody>
          <a:bodyPr/>
          <a:lstStyle/>
          <a:p>
            <a:r>
              <a:rPr lang="en-US" smtClean="0"/>
              <a:t>Log On/Off and Switch Users </a:t>
            </a:r>
          </a:p>
        </p:txBody>
      </p:sp>
      <p:sp>
        <p:nvSpPr>
          <p:cNvPr id="279555" name="Content Placeholder 2"/>
          <p:cNvSpPr>
            <a:spLocks noGrp="1"/>
          </p:cNvSpPr>
          <p:nvPr>
            <p:ph idx="1"/>
          </p:nvPr>
        </p:nvSpPr>
        <p:spPr/>
        <p:txBody>
          <a:bodyPr/>
          <a:lstStyle/>
          <a:p>
            <a:r>
              <a:rPr lang="en-US" smtClean="0"/>
              <a:t>Click the Start menu and click Log Off. </a:t>
            </a:r>
          </a:p>
          <a:p>
            <a:r>
              <a:rPr lang="en-US" smtClean="0"/>
              <a:t> A dialog box appears asking you if you want to Switch User or Log Off. </a:t>
            </a:r>
          </a:p>
          <a:p>
            <a:r>
              <a:rPr lang="en-US" smtClean="0"/>
              <a:t>Switch User allows someone else to log on to the computer. </a:t>
            </a:r>
          </a:p>
          <a:p>
            <a:r>
              <a:rPr lang="en-US" smtClean="0"/>
              <a:t>If you choose to Switch User, your applications will continue to run in the background while the new user logs on. </a:t>
            </a:r>
          </a:p>
          <a:p>
            <a:r>
              <a:rPr lang="en-US" smtClean="0"/>
              <a:t>If you choose Log Off, your applications will close and you will have to log on and run your applications again if you have to do so.  </a:t>
            </a:r>
          </a:p>
        </p:txBody>
      </p:sp>
    </p:spTree>
  </p:cSld>
  <p:clrMapOvr>
    <a:masterClrMapping/>
  </p:clrMapOvr>
  <p:transition spd="med">
    <p:wipe dir="r"/>
  </p:transition>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Title 1"/>
          <p:cNvSpPr>
            <a:spLocks noGrp="1"/>
          </p:cNvSpPr>
          <p:nvPr>
            <p:ph type="title"/>
          </p:nvPr>
        </p:nvSpPr>
        <p:spPr/>
        <p:txBody>
          <a:bodyPr/>
          <a:lstStyle/>
          <a:p>
            <a:r>
              <a:rPr lang="en-US" smtClean="0"/>
              <a:t>Log On/Off and Switch Users </a:t>
            </a:r>
          </a:p>
        </p:txBody>
      </p:sp>
      <p:sp>
        <p:nvSpPr>
          <p:cNvPr id="280579" name="Content Placeholder 2"/>
          <p:cNvSpPr>
            <a:spLocks noGrp="1"/>
          </p:cNvSpPr>
          <p:nvPr>
            <p:ph idx="1"/>
          </p:nvPr>
        </p:nvSpPr>
        <p:spPr/>
        <p:txBody>
          <a:bodyPr/>
          <a:lstStyle/>
          <a:p>
            <a:r>
              <a:rPr lang="en-US" smtClean="0"/>
              <a:t>In any case, you are taken to a Windows XP log on screen where you are prompted to enter your username and password. </a:t>
            </a:r>
          </a:p>
          <a:p>
            <a:r>
              <a:rPr lang="en-US" smtClean="0"/>
              <a:t>Note that if the username and/or the password provided is incorrect Windows XP will deny you access to the Computer. </a:t>
            </a:r>
          </a:p>
          <a:p>
            <a:r>
              <a:rPr lang="en-US" smtClean="0"/>
              <a:t>You must therefore remember your password at all times. </a:t>
            </a:r>
          </a:p>
          <a:p>
            <a:endParaRPr lang="en-US" smtClean="0"/>
          </a:p>
        </p:txBody>
      </p:sp>
    </p:spTree>
  </p:cSld>
  <p:clrMapOvr>
    <a:masterClrMapping/>
  </p:clrMapOvr>
  <p:transition spd="med">
    <p:wipe dir="r"/>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Title 1"/>
          <p:cNvSpPr>
            <a:spLocks noGrp="1"/>
          </p:cNvSpPr>
          <p:nvPr>
            <p:ph type="title"/>
          </p:nvPr>
        </p:nvSpPr>
        <p:spPr/>
        <p:txBody>
          <a:bodyPr/>
          <a:lstStyle/>
          <a:p>
            <a:r>
              <a:rPr lang="en-US" smtClean="0"/>
              <a:t>Turning Off and Restarting the Computer </a:t>
            </a:r>
          </a:p>
        </p:txBody>
      </p:sp>
      <p:sp>
        <p:nvSpPr>
          <p:cNvPr id="281603" name="Content Placeholder 2"/>
          <p:cNvSpPr>
            <a:spLocks noGrp="1"/>
          </p:cNvSpPr>
          <p:nvPr>
            <p:ph idx="1"/>
          </p:nvPr>
        </p:nvSpPr>
        <p:spPr>
          <a:xfrm>
            <a:off x="304800" y="914400"/>
            <a:ext cx="8585200" cy="4757738"/>
          </a:xfrm>
        </p:spPr>
        <p:txBody>
          <a:bodyPr/>
          <a:lstStyle/>
          <a:p>
            <a:r>
              <a:rPr lang="en-US" smtClean="0"/>
              <a:t>Any time you finished using a Computer, you must turn it off. </a:t>
            </a:r>
          </a:p>
          <a:p>
            <a:r>
              <a:rPr lang="en-US" smtClean="0"/>
              <a:t>The following is the correct procedure for turning off a Computer. </a:t>
            </a:r>
          </a:p>
          <a:p>
            <a:r>
              <a:rPr lang="en-US" smtClean="0"/>
              <a:t>Failure to do so may at times result in loss of data or file. </a:t>
            </a:r>
          </a:p>
          <a:p>
            <a:r>
              <a:rPr lang="en-US" smtClean="0"/>
              <a:t>For example, whenever you turn your computer off by switching the power off you are likely to damage your Windows XP and the next time you turn your Computer on Windows XP will display a message that you did not turn off your computer the proper way and will you like to start your computer in a ‘safe’ mode? </a:t>
            </a:r>
          </a:p>
        </p:txBody>
      </p:sp>
    </p:spTree>
  </p:cSld>
  <p:clrMapOvr>
    <a:masterClrMapping/>
  </p:clrMapOvr>
  <p:transition spd="med">
    <p:wipe dir="r"/>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Title 1"/>
          <p:cNvSpPr>
            <a:spLocks noGrp="1"/>
          </p:cNvSpPr>
          <p:nvPr>
            <p:ph type="title"/>
          </p:nvPr>
        </p:nvSpPr>
        <p:spPr/>
        <p:txBody>
          <a:bodyPr/>
          <a:lstStyle/>
          <a:p>
            <a:r>
              <a:rPr lang="en-US" smtClean="0"/>
              <a:t>Turning Off and Restarting the Computer </a:t>
            </a:r>
          </a:p>
        </p:txBody>
      </p:sp>
      <p:sp>
        <p:nvSpPr>
          <p:cNvPr id="282627" name="Content Placeholder 2"/>
          <p:cNvSpPr>
            <a:spLocks noGrp="1"/>
          </p:cNvSpPr>
          <p:nvPr>
            <p:ph idx="1"/>
          </p:nvPr>
        </p:nvSpPr>
        <p:spPr>
          <a:xfrm>
            <a:off x="304800" y="990600"/>
            <a:ext cx="8585200" cy="4757738"/>
          </a:xfrm>
        </p:spPr>
        <p:txBody>
          <a:bodyPr/>
          <a:lstStyle/>
          <a:p>
            <a:r>
              <a:rPr lang="en-US" smtClean="0"/>
              <a:t>Starting a Computer in a safe mode causes most of your hardware devices not to function properly since the drivers for these devices may not be loaded</a:t>
            </a:r>
          </a:p>
          <a:p>
            <a:endParaRPr lang="en-US" smtClean="0"/>
          </a:p>
          <a:p>
            <a:endParaRPr lang="en-US" smtClean="0"/>
          </a:p>
        </p:txBody>
      </p:sp>
      <p:pic>
        <p:nvPicPr>
          <p:cNvPr id="282628" name="Picture 2"/>
          <p:cNvPicPr>
            <a:picLocks noChangeAspect="1" noChangeArrowheads="1"/>
          </p:cNvPicPr>
          <p:nvPr/>
        </p:nvPicPr>
        <p:blipFill>
          <a:blip r:embed="rId2" cstate="print"/>
          <a:srcRect/>
          <a:stretch>
            <a:fillRect/>
          </a:stretch>
        </p:blipFill>
        <p:spPr bwMode="auto">
          <a:xfrm>
            <a:off x="838200" y="3200400"/>
            <a:ext cx="4278313" cy="2743200"/>
          </a:xfrm>
          <a:prstGeom prst="rect">
            <a:avLst/>
          </a:prstGeom>
          <a:noFill/>
          <a:ln w="9525">
            <a:noFill/>
            <a:miter lim="800000"/>
            <a:headEnd/>
            <a:tailEnd/>
          </a:ln>
        </p:spPr>
      </p:pic>
      <p:sp>
        <p:nvSpPr>
          <p:cNvPr id="5" name="TextBox 4"/>
          <p:cNvSpPr txBox="1"/>
          <p:nvPr/>
        </p:nvSpPr>
        <p:spPr>
          <a:xfrm>
            <a:off x="838200" y="2819400"/>
            <a:ext cx="3429000" cy="461963"/>
          </a:xfrm>
          <a:prstGeom prst="rect">
            <a:avLst/>
          </a:prstGeom>
          <a:noFill/>
        </p:spPr>
        <p:txBody>
          <a:bodyPr>
            <a:spAutoFit/>
          </a:bodyPr>
          <a:lstStyle/>
          <a:p>
            <a:pPr>
              <a:defRPr/>
            </a:pPr>
            <a:r>
              <a:rPr lang="en-US" b="1" dirty="0">
                <a:solidFill>
                  <a:schemeClr val="accent4">
                    <a:lumMod val="10000"/>
                  </a:schemeClr>
                </a:solidFill>
              </a:rPr>
              <a:t>To turn off the computer:</a:t>
            </a:r>
            <a:endParaRPr lang="en-US" dirty="0">
              <a:solidFill>
                <a:schemeClr val="accent4">
                  <a:lumMod val="10000"/>
                </a:schemeClr>
              </a:solidFill>
            </a:endParaRPr>
          </a:p>
        </p:txBody>
      </p:sp>
      <p:sp>
        <p:nvSpPr>
          <p:cNvPr id="6" name="TextBox 5"/>
          <p:cNvSpPr txBox="1"/>
          <p:nvPr/>
        </p:nvSpPr>
        <p:spPr>
          <a:xfrm>
            <a:off x="838200" y="6019800"/>
            <a:ext cx="4343400" cy="830263"/>
          </a:xfrm>
          <a:prstGeom prst="rect">
            <a:avLst/>
          </a:prstGeom>
          <a:noFill/>
        </p:spPr>
        <p:txBody>
          <a:bodyPr>
            <a:spAutoFit/>
          </a:bodyPr>
          <a:lstStyle/>
          <a:p>
            <a:pPr>
              <a:defRPr/>
            </a:pPr>
            <a:r>
              <a:rPr lang="en-US" b="1" dirty="0">
                <a:solidFill>
                  <a:schemeClr val="accent4">
                    <a:lumMod val="10000"/>
                  </a:schemeClr>
                </a:solidFill>
              </a:rPr>
              <a:t>Figure7.6 Turn Off computer dialog box</a:t>
            </a:r>
            <a:endParaRPr lang="en-US" dirty="0">
              <a:solidFill>
                <a:schemeClr val="accent4">
                  <a:lumMod val="10000"/>
                </a:schemeClr>
              </a:solidFill>
            </a:endParaRPr>
          </a:p>
        </p:txBody>
      </p:sp>
      <p:sp>
        <p:nvSpPr>
          <p:cNvPr id="7" name="TextBox 6"/>
          <p:cNvSpPr txBox="1"/>
          <p:nvPr/>
        </p:nvSpPr>
        <p:spPr>
          <a:xfrm>
            <a:off x="5486400" y="3200400"/>
            <a:ext cx="3657600" cy="2246313"/>
          </a:xfrm>
          <a:prstGeom prst="rect">
            <a:avLst/>
          </a:prstGeom>
          <a:noFill/>
        </p:spPr>
        <p:txBody>
          <a:bodyPr>
            <a:spAutoFit/>
          </a:bodyPr>
          <a:lstStyle/>
          <a:p>
            <a:pPr>
              <a:defRPr/>
            </a:pPr>
            <a:r>
              <a:rPr lang="en-US" sz="2800" b="1" dirty="0">
                <a:solidFill>
                  <a:schemeClr val="accent4">
                    <a:lumMod val="10000"/>
                  </a:schemeClr>
                </a:solidFill>
                <a:latin typeface="Times New Roman" pitchFamily="18" charset="0"/>
                <a:cs typeface="Times New Roman" pitchFamily="18" charset="0"/>
              </a:rPr>
              <a:t>Click the Start menu. </a:t>
            </a:r>
          </a:p>
          <a:p>
            <a:pPr>
              <a:defRPr/>
            </a:pPr>
            <a:r>
              <a:rPr lang="en-US" sz="2800" b="1" dirty="0">
                <a:solidFill>
                  <a:schemeClr val="accent4">
                    <a:lumMod val="10000"/>
                  </a:schemeClr>
                </a:solidFill>
                <a:latin typeface="Times New Roman" pitchFamily="18" charset="0"/>
                <a:cs typeface="Times New Roman" pitchFamily="18" charset="0"/>
              </a:rPr>
              <a:t>Click Turn Off Computer. </a:t>
            </a:r>
          </a:p>
          <a:p>
            <a:pPr>
              <a:defRPr/>
            </a:pPr>
            <a:r>
              <a:rPr lang="en-US" sz="2800" b="1" dirty="0">
                <a:solidFill>
                  <a:schemeClr val="accent4">
                    <a:lumMod val="10000"/>
                  </a:schemeClr>
                </a:solidFill>
                <a:latin typeface="Times New Roman" pitchFamily="18" charset="0"/>
                <a:cs typeface="Times New Roman" pitchFamily="18" charset="0"/>
              </a:rPr>
              <a:t>A dialog box opens. Click Turn Off.</a:t>
            </a:r>
          </a:p>
        </p:txBody>
      </p:sp>
    </p:spTree>
  </p:cSld>
  <p:clrMapOvr>
    <a:masterClrMapping/>
  </p:clrMapOvr>
  <p:transition spd="med">
    <p:wipe dir="r"/>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Title 1"/>
          <p:cNvSpPr>
            <a:spLocks noGrp="1"/>
          </p:cNvSpPr>
          <p:nvPr>
            <p:ph type="title"/>
          </p:nvPr>
        </p:nvSpPr>
        <p:spPr/>
        <p:txBody>
          <a:bodyPr/>
          <a:lstStyle/>
          <a:p>
            <a:r>
              <a:rPr lang="en-US" smtClean="0"/>
              <a:t>Turning Off and Restarting the Computer </a:t>
            </a:r>
          </a:p>
        </p:txBody>
      </p:sp>
      <p:sp>
        <p:nvSpPr>
          <p:cNvPr id="283651" name="Content Placeholder 2"/>
          <p:cNvSpPr>
            <a:spLocks noGrp="1"/>
          </p:cNvSpPr>
          <p:nvPr>
            <p:ph idx="1"/>
          </p:nvPr>
        </p:nvSpPr>
        <p:spPr/>
        <p:txBody>
          <a:bodyPr/>
          <a:lstStyle/>
          <a:p>
            <a:r>
              <a:rPr lang="en-US" smtClean="0"/>
              <a:t>To restart the computer: Most of the time, after you have installed a new driver or program, you are prompted to re-start your computer. </a:t>
            </a:r>
          </a:p>
          <a:p>
            <a:r>
              <a:rPr lang="en-US" smtClean="0"/>
              <a:t>This is to enable the Computer to recognize the new device whose drivers have just been installed.</a:t>
            </a:r>
          </a:p>
          <a:p>
            <a:r>
              <a:rPr lang="en-US" smtClean="0"/>
              <a:t> The procedure for re-starting a computer is as follows: </a:t>
            </a:r>
          </a:p>
          <a:p>
            <a:r>
              <a:rPr lang="en-US" smtClean="0"/>
              <a:t>Click the Start menu. </a:t>
            </a:r>
          </a:p>
          <a:p>
            <a:r>
              <a:rPr lang="en-US" smtClean="0"/>
              <a:t>Click Turn Off Computer. </a:t>
            </a:r>
          </a:p>
          <a:p>
            <a:r>
              <a:rPr lang="en-US" smtClean="0"/>
              <a:t>A dialog box opens as above. Click Restart.</a:t>
            </a:r>
          </a:p>
        </p:txBody>
      </p:sp>
    </p:spTree>
  </p:cSld>
  <p:clrMapOvr>
    <a:masterClrMapping/>
  </p:clrMapOvr>
  <p:transition spd="med">
    <p:wipe dir="r"/>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itle 1"/>
          <p:cNvSpPr>
            <a:spLocks noGrp="1"/>
          </p:cNvSpPr>
          <p:nvPr>
            <p:ph type="title"/>
          </p:nvPr>
        </p:nvSpPr>
        <p:spPr/>
        <p:txBody>
          <a:bodyPr/>
          <a:lstStyle/>
          <a:p>
            <a:r>
              <a:rPr lang="en-US" smtClean="0"/>
              <a:t>Running Programs </a:t>
            </a:r>
          </a:p>
        </p:txBody>
      </p:sp>
      <p:sp>
        <p:nvSpPr>
          <p:cNvPr id="284675" name="Content Placeholder 2"/>
          <p:cNvSpPr>
            <a:spLocks noGrp="1"/>
          </p:cNvSpPr>
          <p:nvPr>
            <p:ph idx="1"/>
          </p:nvPr>
        </p:nvSpPr>
        <p:spPr/>
        <p:txBody>
          <a:bodyPr/>
          <a:lstStyle/>
          <a:p>
            <a:r>
              <a:rPr lang="en-US" smtClean="0"/>
              <a:t>Running a Computer (application) Programs enable you to do work on the computer. </a:t>
            </a:r>
          </a:p>
          <a:p>
            <a:r>
              <a:rPr lang="en-US" smtClean="0"/>
              <a:t>On your Computer every application program has been installed for a particular work. </a:t>
            </a:r>
          </a:p>
          <a:p>
            <a:r>
              <a:rPr lang="en-US" smtClean="0"/>
              <a:t>For example, if you intend to type a document then you will have to install a word processor such as Microsoft Word on your Computer. </a:t>
            </a:r>
          </a:p>
          <a:p>
            <a:r>
              <a:rPr lang="en-US" smtClean="0"/>
              <a:t>You can easily run a program from the Start menu using the All Programs button. </a:t>
            </a:r>
          </a:p>
        </p:txBody>
      </p:sp>
    </p:spTree>
  </p:cSld>
  <p:clrMapOvr>
    <a:masterClrMapping/>
  </p:clrMapOvr>
  <p:transition spd="med">
    <p:wipe dir="r"/>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Title 1"/>
          <p:cNvSpPr>
            <a:spLocks noGrp="1"/>
          </p:cNvSpPr>
          <p:nvPr>
            <p:ph type="title"/>
          </p:nvPr>
        </p:nvSpPr>
        <p:spPr/>
        <p:txBody>
          <a:bodyPr/>
          <a:lstStyle/>
          <a:p>
            <a:r>
              <a:rPr lang="en-US" smtClean="0"/>
              <a:t>Running Programs </a:t>
            </a:r>
          </a:p>
        </p:txBody>
      </p:sp>
      <p:sp>
        <p:nvSpPr>
          <p:cNvPr id="285699" name="Content Placeholder 2"/>
          <p:cNvSpPr>
            <a:spLocks noGrp="1"/>
          </p:cNvSpPr>
          <p:nvPr>
            <p:ph idx="1"/>
          </p:nvPr>
        </p:nvSpPr>
        <p:spPr/>
        <p:txBody>
          <a:bodyPr/>
          <a:lstStyle/>
          <a:p>
            <a:r>
              <a:rPr lang="en-US" smtClean="0"/>
              <a:t>To run a program using the Start menu: </a:t>
            </a:r>
          </a:p>
          <a:p>
            <a:r>
              <a:rPr lang="en-US" smtClean="0"/>
              <a:t> Click Start. </a:t>
            </a:r>
          </a:p>
          <a:p>
            <a:r>
              <a:rPr lang="en-US" smtClean="0"/>
              <a:t>Click All Programs and move the mouse pointer over the program you intend to run (it turns blue). </a:t>
            </a:r>
          </a:p>
          <a:p>
            <a:r>
              <a:rPr lang="en-US" smtClean="0"/>
              <a:t>Click to run the program you have highlighted. (Note that programs with small black arrows beside them will open another cascading menu. Just drag your mouse pointer to make your selection.)</a:t>
            </a:r>
          </a:p>
          <a:p>
            <a:r>
              <a:rPr lang="en-US" smtClean="0"/>
              <a:t>To close a program, click        the located at the top right of the window. </a:t>
            </a:r>
          </a:p>
        </p:txBody>
      </p:sp>
      <p:pic>
        <p:nvPicPr>
          <p:cNvPr id="285700" name="Picture 3"/>
          <p:cNvPicPr>
            <a:picLocks noChangeAspect="1" noChangeArrowheads="1"/>
          </p:cNvPicPr>
          <p:nvPr/>
        </p:nvPicPr>
        <p:blipFill>
          <a:blip r:embed="rId2" cstate="print"/>
          <a:srcRect/>
          <a:stretch>
            <a:fillRect/>
          </a:stretch>
        </p:blipFill>
        <p:spPr bwMode="auto">
          <a:xfrm>
            <a:off x="4876800" y="4953000"/>
            <a:ext cx="381000" cy="354013"/>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Title 1"/>
          <p:cNvSpPr>
            <a:spLocks noGrp="1"/>
          </p:cNvSpPr>
          <p:nvPr>
            <p:ph type="title"/>
          </p:nvPr>
        </p:nvSpPr>
        <p:spPr/>
        <p:txBody>
          <a:bodyPr/>
          <a:lstStyle/>
          <a:p>
            <a:r>
              <a:rPr lang="en-US" smtClean="0"/>
              <a:t>Launching Microsoft Word from the Start menu </a:t>
            </a:r>
          </a:p>
        </p:txBody>
      </p:sp>
      <p:pic>
        <p:nvPicPr>
          <p:cNvPr id="286723" name="Picture 2"/>
          <p:cNvPicPr>
            <a:picLocks noGrp="1" noChangeAspect="1" noChangeArrowheads="1"/>
          </p:cNvPicPr>
          <p:nvPr>
            <p:ph idx="1"/>
          </p:nvPr>
        </p:nvPicPr>
        <p:blipFill>
          <a:blip r:embed="rId2" cstate="print"/>
          <a:srcRect/>
          <a:stretch>
            <a:fillRect/>
          </a:stretch>
        </p:blipFill>
        <p:spPr>
          <a:xfrm>
            <a:off x="533400" y="1219200"/>
            <a:ext cx="5486400" cy="5511800"/>
          </a:xfrm>
          <a:noFill/>
        </p:spPr>
      </p:pic>
      <p:sp>
        <p:nvSpPr>
          <p:cNvPr id="5" name="TextBox 4"/>
          <p:cNvSpPr txBox="1"/>
          <p:nvPr/>
        </p:nvSpPr>
        <p:spPr>
          <a:xfrm>
            <a:off x="6477000" y="1447800"/>
            <a:ext cx="2286000" cy="1938338"/>
          </a:xfrm>
          <a:prstGeom prst="rect">
            <a:avLst/>
          </a:prstGeom>
          <a:noFill/>
        </p:spPr>
        <p:txBody>
          <a:bodyPr>
            <a:spAutoFit/>
          </a:bodyPr>
          <a:lstStyle/>
          <a:p>
            <a:pPr>
              <a:defRPr/>
            </a:pPr>
            <a:r>
              <a:rPr lang="en-US" b="1" dirty="0">
                <a:solidFill>
                  <a:schemeClr val="accent4">
                    <a:lumMod val="10000"/>
                  </a:schemeClr>
                </a:solidFill>
              </a:rPr>
              <a:t>Figure7.7 The windows XP Start menu with All Programs option selected </a:t>
            </a:r>
            <a:endParaRPr lang="en-US" dirty="0">
              <a:solidFill>
                <a:schemeClr val="accent4">
                  <a:lumMod val="10000"/>
                </a:schemeClr>
              </a:solidFill>
            </a:endParaRPr>
          </a:p>
        </p:txBody>
      </p:sp>
    </p:spTree>
  </p:cSld>
  <p:clrMapOvr>
    <a:masterClrMapping/>
  </p:clrMapOvr>
  <p:transition spd="med">
    <p:wipe dir="r"/>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Title 1"/>
          <p:cNvSpPr>
            <a:spLocks noGrp="1"/>
          </p:cNvSpPr>
          <p:nvPr>
            <p:ph type="title"/>
          </p:nvPr>
        </p:nvSpPr>
        <p:spPr/>
        <p:txBody>
          <a:bodyPr/>
          <a:lstStyle/>
          <a:p>
            <a:r>
              <a:rPr lang="en-US" smtClean="0"/>
              <a:t>Launching Microsoft Word from the Start menu </a:t>
            </a:r>
          </a:p>
        </p:txBody>
      </p:sp>
      <p:sp>
        <p:nvSpPr>
          <p:cNvPr id="287747" name="Content Placeholder 2"/>
          <p:cNvSpPr>
            <a:spLocks noGrp="1"/>
          </p:cNvSpPr>
          <p:nvPr>
            <p:ph idx="1"/>
          </p:nvPr>
        </p:nvSpPr>
        <p:spPr/>
        <p:txBody>
          <a:bodyPr/>
          <a:lstStyle/>
          <a:p>
            <a:r>
              <a:rPr lang="en-US" smtClean="0"/>
              <a:t>To run the Microsoft Word 2007 these are the steps needed: </a:t>
            </a:r>
          </a:p>
          <a:p>
            <a:r>
              <a:rPr lang="en-US" smtClean="0"/>
              <a:t>Click Start </a:t>
            </a:r>
          </a:p>
          <a:p>
            <a:r>
              <a:rPr lang="en-US" smtClean="0"/>
              <a:t>Select/Highlight All program (it turns blue) </a:t>
            </a:r>
          </a:p>
          <a:p>
            <a:r>
              <a:rPr lang="en-US" smtClean="0"/>
              <a:t>Move mouse pointer over to Microsoft Office (it turns blue) </a:t>
            </a:r>
          </a:p>
          <a:p>
            <a:r>
              <a:rPr lang="en-US" smtClean="0"/>
              <a:t> Move mouse pointer over Microsoft Office Word 2007 (it turns blue) </a:t>
            </a:r>
          </a:p>
          <a:p>
            <a:r>
              <a:rPr lang="en-US" smtClean="0"/>
              <a:t>Click the highlighted Microsoft Office Word 2007, and the application will run. </a:t>
            </a:r>
          </a:p>
        </p:txBody>
      </p:sp>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GB" smtClean="0"/>
              <a:t>Supercomputers</a:t>
            </a:r>
          </a:p>
        </p:txBody>
      </p:sp>
      <p:sp>
        <p:nvSpPr>
          <p:cNvPr id="30723" name="Content Placeholder 2"/>
          <p:cNvSpPr>
            <a:spLocks noGrp="1"/>
          </p:cNvSpPr>
          <p:nvPr>
            <p:ph idx="1"/>
          </p:nvPr>
        </p:nvSpPr>
        <p:spPr/>
        <p:txBody>
          <a:bodyPr/>
          <a:lstStyle/>
          <a:p>
            <a:r>
              <a:rPr lang="en-GB" smtClean="0"/>
              <a:t>A large computer or collection of computers that act as one large computer capable of processing enormous amounts of data. </a:t>
            </a:r>
          </a:p>
          <a:p>
            <a:r>
              <a:rPr lang="en-GB" smtClean="0"/>
              <a:t>Supercomputers are used for very complex jobs such as nuclear research or collecting and calculating weather patterns. </a:t>
            </a:r>
          </a:p>
        </p:txBody>
      </p:sp>
    </p:spTree>
  </p:cSld>
  <p:clrMapOvr>
    <a:masterClrMapping/>
  </p:clrMapOvr>
  <p:transition spd="med">
    <p:wipe dir="r"/>
  </p:transition>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Title 1"/>
          <p:cNvSpPr>
            <a:spLocks noGrp="1"/>
          </p:cNvSpPr>
          <p:nvPr>
            <p:ph type="title"/>
          </p:nvPr>
        </p:nvSpPr>
        <p:spPr/>
        <p:txBody>
          <a:bodyPr/>
          <a:lstStyle/>
          <a:p>
            <a:r>
              <a:rPr lang="en-US" smtClean="0"/>
              <a:t>Windows XP Bars and Buttons </a:t>
            </a:r>
          </a:p>
        </p:txBody>
      </p:sp>
      <p:sp>
        <p:nvSpPr>
          <p:cNvPr id="288771" name="Content Placeholder 2"/>
          <p:cNvSpPr>
            <a:spLocks noGrp="1"/>
          </p:cNvSpPr>
          <p:nvPr>
            <p:ph idx="1"/>
          </p:nvPr>
        </p:nvSpPr>
        <p:spPr>
          <a:xfrm>
            <a:off x="5867400" y="914400"/>
            <a:ext cx="3009900" cy="4757738"/>
          </a:xfrm>
        </p:spPr>
        <p:txBody>
          <a:bodyPr/>
          <a:lstStyle/>
          <a:p>
            <a:r>
              <a:rPr lang="en-US" smtClean="0"/>
              <a:t>Windows XP got its name from one of its most basic elements: the window. </a:t>
            </a:r>
          </a:p>
          <a:p>
            <a:r>
              <a:rPr lang="en-US" smtClean="0"/>
              <a:t>The rectangular work area for a program, file, or other task is called a window. </a:t>
            </a:r>
          </a:p>
        </p:txBody>
      </p:sp>
      <p:pic>
        <p:nvPicPr>
          <p:cNvPr id="288772" name="Picture 3"/>
          <p:cNvPicPr>
            <a:picLocks noChangeAspect="1" noChangeArrowheads="1"/>
          </p:cNvPicPr>
          <p:nvPr/>
        </p:nvPicPr>
        <p:blipFill>
          <a:blip r:embed="rId2" cstate="print"/>
          <a:srcRect/>
          <a:stretch>
            <a:fillRect/>
          </a:stretch>
        </p:blipFill>
        <p:spPr bwMode="auto">
          <a:xfrm>
            <a:off x="228600" y="990600"/>
            <a:ext cx="5562600" cy="4933950"/>
          </a:xfrm>
          <a:prstGeom prst="rect">
            <a:avLst/>
          </a:prstGeom>
          <a:noFill/>
          <a:ln w="9525">
            <a:noFill/>
            <a:miter lim="800000"/>
            <a:headEnd/>
            <a:tailEnd/>
          </a:ln>
        </p:spPr>
      </p:pic>
      <p:sp>
        <p:nvSpPr>
          <p:cNvPr id="6" name="TextBox 5"/>
          <p:cNvSpPr txBox="1"/>
          <p:nvPr/>
        </p:nvSpPr>
        <p:spPr>
          <a:xfrm>
            <a:off x="152400" y="6019800"/>
            <a:ext cx="5410200" cy="830263"/>
          </a:xfrm>
          <a:prstGeom prst="rect">
            <a:avLst/>
          </a:prstGeom>
          <a:noFill/>
        </p:spPr>
        <p:txBody>
          <a:bodyPr>
            <a:spAutoFit/>
          </a:bodyPr>
          <a:lstStyle/>
          <a:p>
            <a:pPr>
              <a:defRPr/>
            </a:pPr>
            <a:r>
              <a:rPr lang="en-US" b="1" dirty="0">
                <a:solidFill>
                  <a:schemeClr val="accent4">
                    <a:lumMod val="10000"/>
                  </a:schemeClr>
                </a:solidFill>
              </a:rPr>
              <a:t>Figure 7.8 Microsoft Word Initial Screen showing a blank Workspace </a:t>
            </a:r>
            <a:endParaRPr lang="en-US" dirty="0">
              <a:solidFill>
                <a:schemeClr val="accent4">
                  <a:lumMod val="10000"/>
                </a:schemeClr>
              </a:solidFill>
            </a:endParaRPr>
          </a:p>
        </p:txBody>
      </p:sp>
    </p:spTree>
  </p:cSld>
  <p:clrMapOvr>
    <a:masterClrMapping/>
  </p:clrMapOvr>
  <p:transition spd="med">
    <p:wipe dir="r"/>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itle 1"/>
          <p:cNvSpPr>
            <a:spLocks noGrp="1"/>
          </p:cNvSpPr>
          <p:nvPr>
            <p:ph type="title"/>
          </p:nvPr>
        </p:nvSpPr>
        <p:spPr/>
        <p:txBody>
          <a:bodyPr/>
          <a:lstStyle/>
          <a:p>
            <a:r>
              <a:rPr lang="en-US" smtClean="0"/>
              <a:t>Windows XP Bars and Buttons </a:t>
            </a:r>
          </a:p>
        </p:txBody>
      </p:sp>
      <p:sp>
        <p:nvSpPr>
          <p:cNvPr id="289795" name="Content Placeholder 2"/>
          <p:cNvSpPr>
            <a:spLocks noGrp="1"/>
          </p:cNvSpPr>
          <p:nvPr>
            <p:ph idx="1"/>
          </p:nvPr>
        </p:nvSpPr>
        <p:spPr/>
        <p:txBody>
          <a:bodyPr/>
          <a:lstStyle/>
          <a:p>
            <a:r>
              <a:rPr lang="en-US" smtClean="0"/>
              <a:t>On going through the steps above to run Microsoft Office Word 2007 for example, you will obtain the screen (window) to the left. </a:t>
            </a:r>
          </a:p>
          <a:p>
            <a:r>
              <a:rPr lang="en-US" smtClean="0"/>
              <a:t>The three buttons at the top left of the window (title bar) are the Windows XP buttons. </a:t>
            </a:r>
          </a:p>
          <a:p>
            <a:r>
              <a:rPr lang="en-US" smtClean="0"/>
              <a:t>The white area inside the window is the workspace where you do your work with the program, such as typing a letter. </a:t>
            </a:r>
          </a:p>
          <a:p>
            <a:r>
              <a:rPr lang="en-US" smtClean="0"/>
              <a:t>Note that the workspace appears different for different programs. </a:t>
            </a:r>
          </a:p>
          <a:p>
            <a:endParaRPr lang="en-US" smtClean="0"/>
          </a:p>
        </p:txBody>
      </p:sp>
    </p:spTree>
  </p:cSld>
  <p:clrMapOvr>
    <a:masterClrMapping/>
  </p:clrMapOvr>
  <p:transition spd="med">
    <p:wipe dir="r"/>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Title 1"/>
          <p:cNvSpPr>
            <a:spLocks noGrp="1"/>
          </p:cNvSpPr>
          <p:nvPr>
            <p:ph type="title"/>
          </p:nvPr>
        </p:nvSpPr>
        <p:spPr/>
        <p:txBody>
          <a:bodyPr/>
          <a:lstStyle/>
          <a:p>
            <a:r>
              <a:rPr lang="en-US" smtClean="0"/>
              <a:t>Windows XP Bars and Buttons </a:t>
            </a:r>
          </a:p>
        </p:txBody>
      </p:sp>
      <p:sp>
        <p:nvSpPr>
          <p:cNvPr id="290819" name="Content Placeholder 2"/>
          <p:cNvSpPr>
            <a:spLocks noGrp="1"/>
          </p:cNvSpPr>
          <p:nvPr>
            <p:ph idx="1"/>
          </p:nvPr>
        </p:nvSpPr>
        <p:spPr/>
        <p:txBody>
          <a:bodyPr/>
          <a:lstStyle/>
          <a:p>
            <a:r>
              <a:rPr lang="en-US" smtClean="0"/>
              <a:t>There are several other several Windows XP tools, menus, and commands that make the operating system easy-to-use. </a:t>
            </a:r>
          </a:p>
          <a:p>
            <a:r>
              <a:rPr lang="en-US" smtClean="0"/>
              <a:t>The title bar is the horizontal blue bar at the top of a window. By default, it displays white text on blue background. </a:t>
            </a:r>
          </a:p>
          <a:p>
            <a:endParaRPr lang="en-US" smtClean="0"/>
          </a:p>
        </p:txBody>
      </p:sp>
      <p:pic>
        <p:nvPicPr>
          <p:cNvPr id="290820" name="Picture 3"/>
          <p:cNvPicPr>
            <a:picLocks noChangeAspect="1" noChangeArrowheads="1"/>
          </p:cNvPicPr>
          <p:nvPr/>
        </p:nvPicPr>
        <p:blipFill>
          <a:blip r:embed="rId2" cstate="print"/>
          <a:srcRect/>
          <a:stretch>
            <a:fillRect/>
          </a:stretch>
        </p:blipFill>
        <p:spPr bwMode="auto">
          <a:xfrm>
            <a:off x="838200" y="4114800"/>
            <a:ext cx="5486400" cy="609600"/>
          </a:xfrm>
          <a:prstGeom prst="rect">
            <a:avLst/>
          </a:prstGeom>
          <a:noFill/>
          <a:ln w="9525">
            <a:noFill/>
            <a:miter lim="800000"/>
            <a:headEnd/>
            <a:tailEnd/>
          </a:ln>
        </p:spPr>
      </p:pic>
      <p:sp>
        <p:nvSpPr>
          <p:cNvPr id="6" name="TextBox 5"/>
          <p:cNvSpPr txBox="1"/>
          <p:nvPr/>
        </p:nvSpPr>
        <p:spPr>
          <a:xfrm>
            <a:off x="838200" y="4876800"/>
            <a:ext cx="6400800" cy="461963"/>
          </a:xfrm>
          <a:prstGeom prst="rect">
            <a:avLst/>
          </a:prstGeom>
          <a:noFill/>
        </p:spPr>
        <p:txBody>
          <a:bodyPr>
            <a:spAutoFit/>
          </a:bodyPr>
          <a:lstStyle/>
          <a:p>
            <a:pPr>
              <a:defRPr/>
            </a:pPr>
            <a:r>
              <a:rPr lang="en-US" b="1" dirty="0">
                <a:solidFill>
                  <a:schemeClr val="accent4">
                    <a:lumMod val="10000"/>
                  </a:schemeClr>
                </a:solidFill>
              </a:rPr>
              <a:t>Figure 7.9 The Title Bar at the top of a Window </a:t>
            </a:r>
            <a:endParaRPr lang="en-US" dirty="0">
              <a:solidFill>
                <a:schemeClr val="accent4">
                  <a:lumMod val="10000"/>
                </a:schemeClr>
              </a:solidFill>
            </a:endParaRPr>
          </a:p>
        </p:txBody>
      </p:sp>
    </p:spTree>
  </p:cSld>
  <p:clrMapOvr>
    <a:masterClrMapping/>
  </p:clrMapOvr>
  <p:transition spd="med">
    <p:wipe dir="r"/>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Title 1"/>
          <p:cNvSpPr>
            <a:spLocks noGrp="1"/>
          </p:cNvSpPr>
          <p:nvPr>
            <p:ph type="title"/>
          </p:nvPr>
        </p:nvSpPr>
        <p:spPr/>
        <p:txBody>
          <a:bodyPr/>
          <a:lstStyle/>
          <a:p>
            <a:r>
              <a:rPr lang="en-US" smtClean="0"/>
              <a:t>Windows XP Bars and Buttons </a:t>
            </a:r>
          </a:p>
        </p:txBody>
      </p:sp>
      <p:sp>
        <p:nvSpPr>
          <p:cNvPr id="291843" name="Content Placeholder 2"/>
          <p:cNvSpPr>
            <a:spLocks noGrp="1"/>
          </p:cNvSpPr>
          <p:nvPr>
            <p:ph idx="1"/>
          </p:nvPr>
        </p:nvSpPr>
        <p:spPr/>
        <p:txBody>
          <a:bodyPr/>
          <a:lstStyle/>
          <a:p>
            <a:pPr lvl="2"/>
            <a:r>
              <a:rPr lang="en-US" sz="2800" b="1" smtClean="0"/>
              <a:t>The Control menu button is the icon at the far      left end of the title bar. The Control menu button opens a menu you can use to control the window. </a:t>
            </a:r>
          </a:p>
          <a:p>
            <a:pPr lvl="2"/>
            <a:r>
              <a:rPr lang="en-US" sz="2800" b="1" smtClean="0"/>
              <a:t>The Close button is at the far right end of the title bar. It is usually a red box with an X in it. It is used to close a window whenever one does not intend to use the window again by just clicking the Close button. </a:t>
            </a:r>
          </a:p>
          <a:p>
            <a:pPr lvl="2"/>
            <a:endParaRPr lang="en-US" sz="2800" b="1" smtClean="0"/>
          </a:p>
        </p:txBody>
      </p:sp>
      <p:pic>
        <p:nvPicPr>
          <p:cNvPr id="291844" name="Picture 4"/>
          <p:cNvPicPr>
            <a:picLocks noChangeAspect="1" noChangeArrowheads="1"/>
          </p:cNvPicPr>
          <p:nvPr/>
        </p:nvPicPr>
        <p:blipFill>
          <a:blip r:embed="rId2" cstate="print"/>
          <a:srcRect/>
          <a:stretch>
            <a:fillRect/>
          </a:stretch>
        </p:blipFill>
        <p:spPr bwMode="auto">
          <a:xfrm>
            <a:off x="457200" y="1219200"/>
            <a:ext cx="804863" cy="836613"/>
          </a:xfrm>
          <a:prstGeom prst="rect">
            <a:avLst/>
          </a:prstGeom>
          <a:noFill/>
          <a:ln w="9525">
            <a:noFill/>
            <a:miter lim="800000"/>
            <a:headEnd/>
            <a:tailEnd/>
          </a:ln>
        </p:spPr>
      </p:pic>
      <p:pic>
        <p:nvPicPr>
          <p:cNvPr id="291845" name="Picture 6"/>
          <p:cNvPicPr>
            <a:picLocks noChangeAspect="1" noChangeArrowheads="1"/>
          </p:cNvPicPr>
          <p:nvPr/>
        </p:nvPicPr>
        <p:blipFill>
          <a:blip r:embed="rId3" cstate="print"/>
          <a:srcRect/>
          <a:stretch>
            <a:fillRect/>
          </a:stretch>
        </p:blipFill>
        <p:spPr bwMode="auto">
          <a:xfrm>
            <a:off x="311150" y="3048000"/>
            <a:ext cx="984250" cy="914400"/>
          </a:xfrm>
          <a:prstGeom prst="rect">
            <a:avLst/>
          </a:prstGeom>
          <a:noFill/>
          <a:ln w="9525">
            <a:noFill/>
            <a:miter lim="800000"/>
            <a:headEnd/>
            <a:tailEnd/>
          </a:ln>
        </p:spPr>
      </p:pic>
      <p:pic>
        <p:nvPicPr>
          <p:cNvPr id="291846" name="Picture 8"/>
          <p:cNvPicPr>
            <a:picLocks noChangeAspect="1" noChangeArrowheads="1"/>
          </p:cNvPicPr>
          <p:nvPr/>
        </p:nvPicPr>
        <p:blipFill>
          <a:blip r:embed="rId4" cstate="print"/>
          <a:srcRect/>
          <a:stretch>
            <a:fillRect/>
          </a:stretch>
        </p:blipFill>
        <p:spPr bwMode="auto">
          <a:xfrm>
            <a:off x="381000" y="5181600"/>
            <a:ext cx="2667000" cy="703263"/>
          </a:xfrm>
          <a:prstGeom prst="rect">
            <a:avLst/>
          </a:prstGeom>
          <a:noFill/>
          <a:ln w="9525">
            <a:noFill/>
            <a:miter lim="800000"/>
            <a:headEnd/>
            <a:tailEnd/>
          </a:ln>
        </p:spPr>
      </p:pic>
      <p:sp>
        <p:nvSpPr>
          <p:cNvPr id="11" name="TextBox 10"/>
          <p:cNvSpPr txBox="1"/>
          <p:nvPr/>
        </p:nvSpPr>
        <p:spPr>
          <a:xfrm>
            <a:off x="381000" y="5943600"/>
            <a:ext cx="8382000" cy="830263"/>
          </a:xfrm>
          <a:prstGeom prst="rect">
            <a:avLst/>
          </a:prstGeom>
          <a:noFill/>
        </p:spPr>
        <p:txBody>
          <a:bodyPr>
            <a:spAutoFit/>
          </a:bodyPr>
          <a:lstStyle/>
          <a:p>
            <a:pPr>
              <a:defRPr/>
            </a:pPr>
            <a:r>
              <a:rPr lang="en-US" b="1" dirty="0">
                <a:solidFill>
                  <a:schemeClr val="accent4">
                    <a:lumMod val="10000"/>
                  </a:schemeClr>
                </a:solidFill>
              </a:rPr>
              <a:t>The first two left buttons shown here are the Minimize and Maximize buttons respectively. </a:t>
            </a:r>
          </a:p>
        </p:txBody>
      </p:sp>
    </p:spTree>
  </p:cSld>
  <p:clrMapOvr>
    <a:masterClrMapping/>
  </p:clrMapOvr>
  <p:transition spd="med">
    <p:wipe dir="r"/>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itle 1"/>
          <p:cNvSpPr>
            <a:spLocks noGrp="1"/>
          </p:cNvSpPr>
          <p:nvPr>
            <p:ph type="title"/>
          </p:nvPr>
        </p:nvSpPr>
        <p:spPr/>
        <p:txBody>
          <a:bodyPr/>
          <a:lstStyle/>
          <a:p>
            <a:r>
              <a:rPr lang="en-US" sz="3200" smtClean="0"/>
              <a:t>Minimizing, Maximizing, and Restoring Windows </a:t>
            </a:r>
          </a:p>
        </p:txBody>
      </p:sp>
      <p:sp>
        <p:nvSpPr>
          <p:cNvPr id="292867" name="Content Placeholder 2"/>
          <p:cNvSpPr>
            <a:spLocks noGrp="1"/>
          </p:cNvSpPr>
          <p:nvPr>
            <p:ph idx="1"/>
          </p:nvPr>
        </p:nvSpPr>
        <p:spPr>
          <a:xfrm>
            <a:off x="3352800" y="1066800"/>
            <a:ext cx="5524500" cy="4781550"/>
          </a:xfrm>
        </p:spPr>
        <p:txBody>
          <a:bodyPr/>
          <a:lstStyle/>
          <a:p>
            <a:r>
              <a:rPr lang="en-US" smtClean="0"/>
              <a:t>With Windows XP, you can easily enlarge, hide, or shrink a window using the Minimize, Maximize, and Restore buttons. </a:t>
            </a:r>
          </a:p>
          <a:p>
            <a:r>
              <a:rPr lang="en-US" smtClean="0"/>
              <a:t>The Minimize button is the leftmost of the three buttons at the right end of the title bar. </a:t>
            </a:r>
          </a:p>
          <a:p>
            <a:r>
              <a:rPr lang="en-US" smtClean="0"/>
              <a:t>This button has a small dash (or minus sign). </a:t>
            </a:r>
          </a:p>
        </p:txBody>
      </p:sp>
      <p:pic>
        <p:nvPicPr>
          <p:cNvPr id="292868" name="Picture 3"/>
          <p:cNvPicPr>
            <a:picLocks noChangeAspect="1" noChangeArrowheads="1"/>
          </p:cNvPicPr>
          <p:nvPr/>
        </p:nvPicPr>
        <p:blipFill>
          <a:blip r:embed="rId2" cstate="print"/>
          <a:srcRect/>
          <a:stretch>
            <a:fillRect/>
          </a:stretch>
        </p:blipFill>
        <p:spPr bwMode="auto">
          <a:xfrm>
            <a:off x="533400" y="1295400"/>
            <a:ext cx="2514600" cy="1330325"/>
          </a:xfrm>
          <a:prstGeom prst="rect">
            <a:avLst/>
          </a:prstGeom>
          <a:noFill/>
          <a:ln w="9525">
            <a:noFill/>
            <a:miter lim="800000"/>
            <a:headEnd/>
            <a:tailEnd/>
          </a:ln>
        </p:spPr>
      </p:pic>
      <p:pic>
        <p:nvPicPr>
          <p:cNvPr id="292869" name="Picture 4"/>
          <p:cNvPicPr>
            <a:picLocks noChangeAspect="1" noChangeArrowheads="1"/>
          </p:cNvPicPr>
          <p:nvPr/>
        </p:nvPicPr>
        <p:blipFill>
          <a:blip r:embed="rId3" cstate="print"/>
          <a:srcRect/>
          <a:stretch>
            <a:fillRect/>
          </a:stretch>
        </p:blipFill>
        <p:spPr bwMode="auto">
          <a:xfrm>
            <a:off x="533400" y="2971800"/>
            <a:ext cx="2563813" cy="1447800"/>
          </a:xfrm>
          <a:prstGeom prst="rect">
            <a:avLst/>
          </a:prstGeom>
          <a:noFill/>
          <a:ln w="9525">
            <a:noFill/>
            <a:miter lim="800000"/>
            <a:headEnd/>
            <a:tailEnd/>
          </a:ln>
        </p:spPr>
      </p:pic>
      <p:sp>
        <p:nvSpPr>
          <p:cNvPr id="8" name="TextBox 7"/>
          <p:cNvSpPr txBox="1"/>
          <p:nvPr/>
        </p:nvSpPr>
        <p:spPr>
          <a:xfrm>
            <a:off x="609600" y="4953000"/>
            <a:ext cx="2362200" cy="1570038"/>
          </a:xfrm>
          <a:prstGeom prst="rect">
            <a:avLst/>
          </a:prstGeom>
          <a:noFill/>
        </p:spPr>
        <p:txBody>
          <a:bodyPr>
            <a:spAutoFit/>
          </a:bodyPr>
          <a:lstStyle/>
          <a:p>
            <a:pPr>
              <a:defRPr/>
            </a:pPr>
            <a:r>
              <a:rPr lang="en-US" b="1" dirty="0">
                <a:solidFill>
                  <a:schemeClr val="accent4">
                    <a:lumMod val="10000"/>
                  </a:schemeClr>
                </a:solidFill>
              </a:rPr>
              <a:t>Figure7.10 Minimize, Maximize, and Restore buttons </a:t>
            </a:r>
            <a:endParaRPr lang="en-US" dirty="0">
              <a:solidFill>
                <a:schemeClr val="accent4">
                  <a:lumMod val="10000"/>
                </a:schemeClr>
              </a:solidFill>
            </a:endParaRPr>
          </a:p>
        </p:txBody>
      </p:sp>
    </p:spTree>
  </p:cSld>
  <p:clrMapOvr>
    <a:masterClrMapping/>
  </p:clrMapOvr>
  <p:transition spd="med">
    <p:wipe dir="r"/>
  </p:transition>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Title 1"/>
          <p:cNvSpPr>
            <a:spLocks noGrp="1"/>
          </p:cNvSpPr>
          <p:nvPr>
            <p:ph type="title"/>
          </p:nvPr>
        </p:nvSpPr>
        <p:spPr/>
        <p:txBody>
          <a:bodyPr/>
          <a:lstStyle/>
          <a:p>
            <a:r>
              <a:rPr lang="en-US" sz="3200" smtClean="0"/>
              <a:t>Minimizing, Maximizing, and Restoring Windows </a:t>
            </a:r>
          </a:p>
        </p:txBody>
      </p:sp>
      <p:sp>
        <p:nvSpPr>
          <p:cNvPr id="293891" name="Content Placeholder 2"/>
          <p:cNvSpPr>
            <a:spLocks noGrp="1"/>
          </p:cNvSpPr>
          <p:nvPr>
            <p:ph idx="1"/>
          </p:nvPr>
        </p:nvSpPr>
        <p:spPr/>
        <p:txBody>
          <a:bodyPr/>
          <a:lstStyle/>
          <a:p>
            <a:r>
              <a:rPr lang="en-US" smtClean="0"/>
              <a:t>The Minimize button shrinks the window and places it on the taskbar while leaving the program running at the background. </a:t>
            </a:r>
          </a:p>
          <a:p>
            <a:r>
              <a:rPr lang="en-US" smtClean="0"/>
              <a:t>The Maximize button which is to the immediate right of the minimize button, looks like a small window, It is used to enlarge a window to cover the entire desktop (screen). </a:t>
            </a:r>
          </a:p>
          <a:p>
            <a:r>
              <a:rPr lang="en-US" smtClean="0"/>
              <a:t>After a window is maximized, the Maximize button changes to the Restore button which looks like two windows near one another. </a:t>
            </a:r>
          </a:p>
        </p:txBody>
      </p:sp>
    </p:spTree>
  </p:cSld>
  <p:clrMapOvr>
    <a:masterClrMapping/>
  </p:clrMapOvr>
  <p:transition spd="med">
    <p:wipe dir="r"/>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itle 1"/>
          <p:cNvSpPr>
            <a:spLocks noGrp="1"/>
          </p:cNvSpPr>
          <p:nvPr>
            <p:ph type="title"/>
          </p:nvPr>
        </p:nvSpPr>
        <p:spPr/>
        <p:txBody>
          <a:bodyPr/>
          <a:lstStyle/>
          <a:p>
            <a:r>
              <a:rPr lang="en-US" sz="3200" smtClean="0"/>
              <a:t>Minimizing, Maximizing, and Restoring Windows </a:t>
            </a:r>
          </a:p>
        </p:txBody>
      </p:sp>
      <p:sp>
        <p:nvSpPr>
          <p:cNvPr id="294915" name="Content Placeholder 2"/>
          <p:cNvSpPr>
            <a:spLocks noGrp="1"/>
          </p:cNvSpPr>
          <p:nvPr>
            <p:ph idx="1"/>
          </p:nvPr>
        </p:nvSpPr>
        <p:spPr/>
        <p:txBody>
          <a:bodyPr/>
          <a:lstStyle/>
          <a:p>
            <a:r>
              <a:rPr lang="en-US" smtClean="0"/>
              <a:t>If you click the Restore button, the maximized window shrinks to its previous size (the size it was before you maximized it). </a:t>
            </a:r>
          </a:p>
          <a:p>
            <a:r>
              <a:rPr lang="en-US" smtClean="0"/>
              <a:t>Note that when a window is maximized, you can double click the title bar to restore the window to its previous size and if you double click again the window will be maximized.</a:t>
            </a:r>
          </a:p>
        </p:txBody>
      </p:sp>
    </p:spTree>
  </p:cSld>
  <p:clrMapOvr>
    <a:masterClrMapping/>
  </p:clrMapOvr>
  <p:transition spd="med">
    <p:wipe dir="r"/>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itle 1"/>
          <p:cNvSpPr>
            <a:spLocks noGrp="1"/>
          </p:cNvSpPr>
          <p:nvPr>
            <p:ph type="title"/>
          </p:nvPr>
        </p:nvSpPr>
        <p:spPr/>
        <p:txBody>
          <a:bodyPr/>
          <a:lstStyle/>
          <a:p>
            <a:r>
              <a:rPr lang="en-US" smtClean="0"/>
              <a:t>Sizing Windows </a:t>
            </a:r>
          </a:p>
        </p:txBody>
      </p:sp>
      <p:sp>
        <p:nvSpPr>
          <p:cNvPr id="295939" name="Content Placeholder 2"/>
          <p:cNvSpPr>
            <a:spLocks noGrp="1"/>
          </p:cNvSpPr>
          <p:nvPr>
            <p:ph idx="1"/>
          </p:nvPr>
        </p:nvSpPr>
        <p:spPr>
          <a:xfrm>
            <a:off x="3581400" y="1090613"/>
            <a:ext cx="5295900" cy="2795587"/>
          </a:xfrm>
        </p:spPr>
        <p:txBody>
          <a:bodyPr/>
          <a:lstStyle/>
          <a:p>
            <a:r>
              <a:rPr lang="en-US" smtClean="0"/>
              <a:t>Sometimes you might want to see to opened windows on your screen at the same time. </a:t>
            </a:r>
          </a:p>
          <a:p>
            <a:r>
              <a:rPr lang="en-US" smtClean="0"/>
              <a:t>If you use maximize or restore you can only see one screen at a time. </a:t>
            </a:r>
          </a:p>
        </p:txBody>
      </p:sp>
      <p:pic>
        <p:nvPicPr>
          <p:cNvPr id="295940" name="Picture 3"/>
          <p:cNvPicPr>
            <a:picLocks noChangeAspect="1" noChangeArrowheads="1"/>
          </p:cNvPicPr>
          <p:nvPr/>
        </p:nvPicPr>
        <p:blipFill>
          <a:blip r:embed="rId2" cstate="print"/>
          <a:srcRect/>
          <a:stretch>
            <a:fillRect/>
          </a:stretch>
        </p:blipFill>
        <p:spPr bwMode="auto">
          <a:xfrm>
            <a:off x="381000" y="1295400"/>
            <a:ext cx="3257550" cy="2209800"/>
          </a:xfrm>
          <a:prstGeom prst="rect">
            <a:avLst/>
          </a:prstGeom>
          <a:noFill/>
          <a:ln w="9525">
            <a:noFill/>
            <a:miter lim="800000"/>
            <a:headEnd/>
            <a:tailEnd/>
          </a:ln>
        </p:spPr>
      </p:pic>
      <p:sp>
        <p:nvSpPr>
          <p:cNvPr id="7" name="TextBox 6"/>
          <p:cNvSpPr txBox="1"/>
          <p:nvPr/>
        </p:nvSpPr>
        <p:spPr>
          <a:xfrm>
            <a:off x="457200" y="3886200"/>
            <a:ext cx="8153400" cy="3046413"/>
          </a:xfrm>
          <a:prstGeom prst="rect">
            <a:avLst/>
          </a:prstGeom>
          <a:noFill/>
        </p:spPr>
        <p:txBody>
          <a:bodyPr>
            <a:spAutoFit/>
          </a:bodyPr>
          <a:lstStyle/>
          <a:p>
            <a:pPr>
              <a:defRPr/>
            </a:pPr>
            <a:r>
              <a:rPr lang="en-US" sz="2800" b="1" dirty="0">
                <a:solidFill>
                  <a:schemeClr val="accent4">
                    <a:lumMod val="10000"/>
                  </a:schemeClr>
                </a:solidFill>
                <a:latin typeface="Times New Roman" pitchFamily="18" charset="0"/>
                <a:cs typeface="Times New Roman" pitchFamily="18" charset="0"/>
              </a:rPr>
              <a:t>However, you can manually resize the open windows so that you can see all of them at the same time. Sizing window is slightly different from minimizing, restoring, or maximizing. </a:t>
            </a:r>
          </a:p>
          <a:p>
            <a:pPr>
              <a:defRPr/>
            </a:pPr>
            <a:r>
              <a:rPr lang="en-US" sz="2800" b="1" dirty="0">
                <a:solidFill>
                  <a:schemeClr val="accent4">
                    <a:lumMod val="10000"/>
                  </a:schemeClr>
                </a:solidFill>
              </a:rPr>
              <a:t>Note: You cannot size a window if it has been maximized. </a:t>
            </a:r>
            <a:endParaRPr lang="en-US" sz="2800" b="1" dirty="0">
              <a:solidFill>
                <a:schemeClr val="accent4">
                  <a:lumMod val="10000"/>
                </a:schemeClr>
              </a:solidFill>
              <a:latin typeface="Times New Roman" pitchFamily="18" charset="0"/>
              <a:cs typeface="Times New Roman" pitchFamily="18" charset="0"/>
            </a:endParaRPr>
          </a:p>
          <a:p>
            <a:pPr>
              <a:defRPr/>
            </a:pPr>
            <a:endParaRPr lang="en-US" b="1" dirty="0">
              <a:latin typeface="Times New Roman" pitchFamily="18" charset="0"/>
              <a:cs typeface="Times New Roman" pitchFamily="18" charset="0"/>
            </a:endParaRPr>
          </a:p>
        </p:txBody>
      </p:sp>
    </p:spTree>
  </p:cSld>
  <p:clrMapOvr>
    <a:masterClrMapping/>
  </p:clrMapOvr>
  <p:transition spd="med">
    <p:wipe dir="r"/>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Title 1"/>
          <p:cNvSpPr>
            <a:spLocks noGrp="1"/>
          </p:cNvSpPr>
          <p:nvPr>
            <p:ph type="title"/>
          </p:nvPr>
        </p:nvSpPr>
        <p:spPr/>
        <p:txBody>
          <a:bodyPr/>
          <a:lstStyle/>
          <a:p>
            <a:r>
              <a:rPr lang="en-US" smtClean="0"/>
              <a:t>Sizing Windows </a:t>
            </a:r>
          </a:p>
        </p:txBody>
      </p:sp>
      <p:sp>
        <p:nvSpPr>
          <p:cNvPr id="296963" name="Content Placeholder 2"/>
          <p:cNvSpPr>
            <a:spLocks noGrp="1"/>
          </p:cNvSpPr>
          <p:nvPr>
            <p:ph idx="1"/>
          </p:nvPr>
        </p:nvSpPr>
        <p:spPr/>
        <p:txBody>
          <a:bodyPr/>
          <a:lstStyle/>
          <a:p>
            <a:r>
              <a:rPr lang="en-US" smtClean="0"/>
              <a:t>To resize a window, </a:t>
            </a:r>
          </a:p>
          <a:p>
            <a:r>
              <a:rPr lang="en-US" smtClean="0"/>
              <a:t>Move the mouse pointer over any corner or border of the window. </a:t>
            </a:r>
          </a:p>
          <a:p>
            <a:r>
              <a:rPr lang="en-US" smtClean="0"/>
              <a:t>The mouse pointer changes into a double-headed arrow pointing either up and down, left and right, or diagonal if the mouse pointer is move over the bottom or top, left or right, or a corner respectively. </a:t>
            </a:r>
          </a:p>
          <a:p>
            <a:r>
              <a:rPr lang="en-US" smtClean="0"/>
              <a:t>You should always make sure that the mouse pointer changes to a double-headed arrow before you proceed to the next step. </a:t>
            </a:r>
          </a:p>
        </p:txBody>
      </p:sp>
    </p:spTree>
  </p:cSld>
  <p:clrMapOvr>
    <a:masterClrMapping/>
  </p:clrMapOvr>
  <p:transition spd="med">
    <p:wipe dir="r"/>
  </p:transition>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Title 1"/>
          <p:cNvSpPr>
            <a:spLocks noGrp="1"/>
          </p:cNvSpPr>
          <p:nvPr>
            <p:ph type="title"/>
          </p:nvPr>
        </p:nvSpPr>
        <p:spPr/>
        <p:txBody>
          <a:bodyPr/>
          <a:lstStyle/>
          <a:p>
            <a:r>
              <a:rPr lang="en-US" smtClean="0"/>
              <a:t>Sizing Windows </a:t>
            </a:r>
          </a:p>
        </p:txBody>
      </p:sp>
      <p:sp>
        <p:nvSpPr>
          <p:cNvPr id="297987" name="Content Placeholder 2"/>
          <p:cNvSpPr>
            <a:spLocks noGrp="1"/>
          </p:cNvSpPr>
          <p:nvPr>
            <p:ph idx="1"/>
          </p:nvPr>
        </p:nvSpPr>
        <p:spPr/>
        <p:txBody>
          <a:bodyPr/>
          <a:lstStyle/>
          <a:p>
            <a:r>
              <a:rPr lang="en-US" smtClean="0"/>
              <a:t>Click and hold down the left mouse button. </a:t>
            </a:r>
          </a:p>
          <a:p>
            <a:r>
              <a:rPr lang="en-US" smtClean="0"/>
              <a:t>Drag the double-headed arrow out or in to make the window larger or smaller. </a:t>
            </a:r>
          </a:p>
          <a:p>
            <a:r>
              <a:rPr lang="en-US" smtClean="0"/>
              <a:t>Release the mouse button when the window is the size you want. </a:t>
            </a:r>
          </a:p>
          <a:p>
            <a:r>
              <a:rPr lang="en-US" smtClean="0"/>
              <a:t>Alternatively, you can also resize a window by the following method: </a:t>
            </a:r>
          </a:p>
          <a:p>
            <a:r>
              <a:rPr lang="en-US" smtClean="0"/>
              <a:t>Right click any blank area of the title bar. </a:t>
            </a:r>
          </a:p>
          <a:p>
            <a:r>
              <a:rPr lang="en-US" smtClean="0"/>
              <a:t>Select move from the menu options. </a:t>
            </a:r>
          </a:p>
        </p:txBody>
      </p:sp>
    </p:spTree>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GB" smtClean="0"/>
              <a:t> Supercomputers</a:t>
            </a:r>
          </a:p>
        </p:txBody>
      </p:sp>
      <p:sp>
        <p:nvSpPr>
          <p:cNvPr id="31747" name="Content Placeholder 2"/>
          <p:cNvSpPr>
            <a:spLocks noGrp="1"/>
          </p:cNvSpPr>
          <p:nvPr>
            <p:ph idx="1"/>
          </p:nvPr>
        </p:nvSpPr>
        <p:spPr/>
        <p:txBody>
          <a:bodyPr/>
          <a:lstStyle/>
          <a:p>
            <a:r>
              <a:rPr lang="en-GB" smtClean="0"/>
              <a:t>These types of computers were first developed in the 1970s. </a:t>
            </a:r>
          </a:p>
          <a:p>
            <a:r>
              <a:rPr lang="en-GB" smtClean="0"/>
              <a:t>Supercomputers are the fastest and the highest capacity computers. </a:t>
            </a:r>
          </a:p>
          <a:p>
            <a:r>
              <a:rPr lang="en-GB" smtClean="0"/>
              <a:t>Their cost ranges from hundreds of thousands to millions of dollars. </a:t>
            </a:r>
          </a:p>
          <a:p>
            <a:r>
              <a:rPr lang="en-GB" smtClean="0"/>
              <a:t>Among their uses are worldwide weather forecasting, oil explorations, aircraft design, evaluations of aging nuclear weapon systems and complex calculations in mathematical research.</a:t>
            </a:r>
          </a:p>
        </p:txBody>
      </p:sp>
    </p:spTree>
  </p:cSld>
  <p:clrMapOvr>
    <a:masterClrMapping/>
  </p:clrMapOvr>
  <p:transition spd="med">
    <p:wipe dir="r"/>
  </p:transition>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1"/>
          <p:cNvSpPr>
            <a:spLocks noGrp="1"/>
          </p:cNvSpPr>
          <p:nvPr>
            <p:ph type="title"/>
          </p:nvPr>
        </p:nvSpPr>
        <p:spPr/>
        <p:txBody>
          <a:bodyPr/>
          <a:lstStyle/>
          <a:p>
            <a:r>
              <a:rPr lang="en-US" smtClean="0"/>
              <a:t>Sizing Windows </a:t>
            </a:r>
          </a:p>
        </p:txBody>
      </p:sp>
      <p:sp>
        <p:nvSpPr>
          <p:cNvPr id="299011" name="Content Placeholder 2"/>
          <p:cNvSpPr>
            <a:spLocks noGrp="1"/>
          </p:cNvSpPr>
          <p:nvPr>
            <p:ph idx="1"/>
          </p:nvPr>
        </p:nvSpPr>
        <p:spPr/>
        <p:txBody>
          <a:bodyPr/>
          <a:lstStyle/>
          <a:p>
            <a:r>
              <a:rPr lang="en-US" smtClean="0"/>
              <a:t>Press either the Up or Down arrow key of your keyboard if you want the window to be longer or shorter. </a:t>
            </a:r>
          </a:p>
          <a:p>
            <a:r>
              <a:rPr lang="en-US" smtClean="0"/>
              <a:t>You are to press the left or the right arrow key if you want the window to be wider or narrower. </a:t>
            </a:r>
          </a:p>
          <a:p>
            <a:r>
              <a:rPr lang="en-US" smtClean="0"/>
              <a:t>This locks the one side of the window to the mouse pointer such that as the mouse pointer is moved around the window resize. </a:t>
            </a:r>
          </a:p>
          <a:p>
            <a:r>
              <a:rPr lang="en-US" smtClean="0"/>
              <a:t>Click the left button of the mouse when the desired size is obtained. </a:t>
            </a:r>
          </a:p>
          <a:p>
            <a:endParaRPr lang="en-US" smtClean="0"/>
          </a:p>
        </p:txBody>
      </p:sp>
    </p:spTree>
  </p:cSld>
  <p:clrMapOvr>
    <a:masterClrMapping/>
  </p:clrMapOvr>
  <p:transition spd="med">
    <p:wipe dir="r"/>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Title 1"/>
          <p:cNvSpPr>
            <a:spLocks noGrp="1"/>
          </p:cNvSpPr>
          <p:nvPr>
            <p:ph type="title"/>
          </p:nvPr>
        </p:nvSpPr>
        <p:spPr/>
        <p:txBody>
          <a:bodyPr/>
          <a:lstStyle/>
          <a:p>
            <a:r>
              <a:rPr lang="en-US" smtClean="0"/>
              <a:t>Sizing Windows </a:t>
            </a:r>
          </a:p>
        </p:txBody>
      </p:sp>
      <p:sp>
        <p:nvSpPr>
          <p:cNvPr id="300035" name="Content Placeholder 2"/>
          <p:cNvSpPr>
            <a:spLocks noGrp="1"/>
          </p:cNvSpPr>
          <p:nvPr>
            <p:ph idx="1"/>
          </p:nvPr>
        </p:nvSpPr>
        <p:spPr/>
        <p:txBody>
          <a:bodyPr/>
          <a:lstStyle/>
          <a:p>
            <a:r>
              <a:rPr lang="en-US" smtClean="0"/>
              <a:t>Before clicking at the left mouse button, you can press the escape (Esc) key if you change your mind on resizing so as to return your window to its initial size.</a:t>
            </a:r>
          </a:p>
        </p:txBody>
      </p:sp>
    </p:spTree>
  </p:cSld>
  <p:clrMapOvr>
    <a:masterClrMapping/>
  </p:clrMapOvr>
  <p:transition spd="med">
    <p:wipe dir="r"/>
  </p:transition>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Title 1"/>
          <p:cNvSpPr>
            <a:spLocks noGrp="1"/>
          </p:cNvSpPr>
          <p:nvPr>
            <p:ph type="title"/>
          </p:nvPr>
        </p:nvSpPr>
        <p:spPr/>
        <p:txBody>
          <a:bodyPr/>
          <a:lstStyle/>
          <a:p>
            <a:r>
              <a:rPr lang="en-US" smtClean="0"/>
              <a:t>Moving a Window </a:t>
            </a:r>
          </a:p>
        </p:txBody>
      </p:sp>
      <p:sp>
        <p:nvSpPr>
          <p:cNvPr id="301059" name="Content Placeholder 2"/>
          <p:cNvSpPr>
            <a:spLocks noGrp="1"/>
          </p:cNvSpPr>
          <p:nvPr>
            <p:ph idx="1"/>
          </p:nvPr>
        </p:nvSpPr>
        <p:spPr/>
        <p:txBody>
          <a:bodyPr/>
          <a:lstStyle/>
          <a:p>
            <a:endParaRPr lang="en-US" smtClean="0"/>
          </a:p>
        </p:txBody>
      </p:sp>
      <p:pic>
        <p:nvPicPr>
          <p:cNvPr id="301060" name="Picture 4"/>
          <p:cNvPicPr>
            <a:picLocks noChangeAspect="1" noChangeArrowheads="1"/>
          </p:cNvPicPr>
          <p:nvPr/>
        </p:nvPicPr>
        <p:blipFill>
          <a:blip r:embed="rId2" cstate="print"/>
          <a:srcRect/>
          <a:stretch>
            <a:fillRect/>
          </a:stretch>
        </p:blipFill>
        <p:spPr bwMode="auto">
          <a:xfrm>
            <a:off x="304800" y="1219200"/>
            <a:ext cx="8229600" cy="4100513"/>
          </a:xfrm>
          <a:prstGeom prst="rect">
            <a:avLst/>
          </a:prstGeom>
          <a:noFill/>
          <a:ln w="9525">
            <a:noFill/>
            <a:miter lim="800000"/>
            <a:headEnd/>
            <a:tailEnd/>
          </a:ln>
        </p:spPr>
      </p:pic>
      <p:sp>
        <p:nvSpPr>
          <p:cNvPr id="5" name="TextBox 4"/>
          <p:cNvSpPr txBox="1"/>
          <p:nvPr/>
        </p:nvSpPr>
        <p:spPr>
          <a:xfrm>
            <a:off x="304800" y="5875338"/>
            <a:ext cx="4495800" cy="830262"/>
          </a:xfrm>
          <a:prstGeom prst="rect">
            <a:avLst/>
          </a:prstGeom>
          <a:noFill/>
        </p:spPr>
        <p:txBody>
          <a:bodyPr>
            <a:spAutoFit/>
          </a:bodyPr>
          <a:lstStyle/>
          <a:p>
            <a:pPr>
              <a:defRPr/>
            </a:pPr>
            <a:r>
              <a:rPr lang="en-US" b="1" dirty="0">
                <a:solidFill>
                  <a:schemeClr val="accent4">
                    <a:lumMod val="10000"/>
                  </a:schemeClr>
                </a:solidFill>
              </a:rPr>
              <a:t>Figure 7.11 Two Windows placed side by side on the Desktop </a:t>
            </a:r>
            <a:endParaRPr lang="en-US" dirty="0">
              <a:solidFill>
                <a:schemeClr val="accent4">
                  <a:lumMod val="10000"/>
                </a:schemeClr>
              </a:solidFill>
            </a:endParaRPr>
          </a:p>
        </p:txBody>
      </p:sp>
    </p:spTree>
  </p:cSld>
  <p:clrMapOvr>
    <a:masterClrMapping/>
  </p:clrMapOvr>
  <p:transition spd="med">
    <p:wipe dir="r"/>
  </p:transition>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Title 1"/>
          <p:cNvSpPr>
            <a:spLocks noGrp="1"/>
          </p:cNvSpPr>
          <p:nvPr>
            <p:ph type="title"/>
          </p:nvPr>
        </p:nvSpPr>
        <p:spPr/>
        <p:txBody>
          <a:bodyPr/>
          <a:lstStyle/>
          <a:p>
            <a:r>
              <a:rPr lang="en-US" smtClean="0"/>
              <a:t>Moving a Window </a:t>
            </a:r>
          </a:p>
        </p:txBody>
      </p:sp>
      <p:sp>
        <p:nvSpPr>
          <p:cNvPr id="302083" name="Content Placeholder 2"/>
          <p:cNvSpPr>
            <a:spLocks noGrp="1"/>
          </p:cNvSpPr>
          <p:nvPr>
            <p:ph idx="1"/>
          </p:nvPr>
        </p:nvSpPr>
        <p:spPr/>
        <p:txBody>
          <a:bodyPr/>
          <a:lstStyle/>
          <a:p>
            <a:r>
              <a:rPr lang="en-US" smtClean="0"/>
              <a:t>Sometimes one window may obscure another window or an item you want to click on or view. </a:t>
            </a:r>
          </a:p>
          <a:p>
            <a:r>
              <a:rPr lang="en-US" smtClean="0"/>
              <a:t>For example, if you open two windows (of two disk drives) and you want to copy a file from one window to the other, it will be easy if the two windows can be seen at the same time (as shown above). </a:t>
            </a:r>
          </a:p>
          <a:p>
            <a:r>
              <a:rPr lang="en-US" smtClean="0"/>
              <a:t>Therefore, if one of the windows is overlapping on the other window then one or more of the windows must be moved so that all windows can be see at the same time. </a:t>
            </a:r>
          </a:p>
        </p:txBody>
      </p:sp>
    </p:spTree>
  </p:cSld>
  <p:clrMapOvr>
    <a:masterClrMapping/>
  </p:clrMapOvr>
  <p:transition spd="med">
    <p:wipe dir="r"/>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itle 1"/>
          <p:cNvSpPr>
            <a:spLocks noGrp="1"/>
          </p:cNvSpPr>
          <p:nvPr>
            <p:ph type="title"/>
          </p:nvPr>
        </p:nvSpPr>
        <p:spPr/>
        <p:txBody>
          <a:bodyPr/>
          <a:lstStyle/>
          <a:p>
            <a:r>
              <a:rPr lang="en-US" smtClean="0"/>
              <a:t>Moving a Window </a:t>
            </a:r>
          </a:p>
        </p:txBody>
      </p:sp>
      <p:sp>
        <p:nvSpPr>
          <p:cNvPr id="303107" name="Content Placeholder 2"/>
          <p:cNvSpPr>
            <a:spLocks noGrp="1"/>
          </p:cNvSpPr>
          <p:nvPr>
            <p:ph idx="1"/>
          </p:nvPr>
        </p:nvSpPr>
        <p:spPr/>
        <p:txBody>
          <a:bodyPr/>
          <a:lstStyle/>
          <a:p>
            <a:r>
              <a:rPr lang="en-US" smtClean="0"/>
              <a:t>To move a window,</a:t>
            </a:r>
          </a:p>
          <a:p>
            <a:r>
              <a:rPr lang="en-US" smtClean="0"/>
              <a:t>Place the mouse pointer over the title bar (at the top of the window). </a:t>
            </a:r>
          </a:p>
          <a:p>
            <a:r>
              <a:rPr lang="en-US" smtClean="0"/>
              <a:t> Click and hold down the left mouse button. (Note that you cannot move a window that has been maximized) </a:t>
            </a:r>
          </a:p>
          <a:p>
            <a:r>
              <a:rPr lang="en-US" smtClean="0"/>
              <a:t>Drag the window to the place where you want it and release the mouse button.</a:t>
            </a:r>
          </a:p>
          <a:p>
            <a:r>
              <a:rPr lang="en-US" smtClean="0"/>
              <a:t>Alternatively, you can also move a window by the following method: </a:t>
            </a:r>
          </a:p>
          <a:p>
            <a:r>
              <a:rPr lang="en-US" smtClean="0"/>
              <a:t>Right click at any blank area of the title bar  </a:t>
            </a:r>
          </a:p>
        </p:txBody>
      </p:sp>
    </p:spTree>
  </p:cSld>
  <p:clrMapOvr>
    <a:masterClrMapping/>
  </p:clrMapOvr>
  <p:transition spd="med">
    <p:wipe dir="r"/>
  </p:transition>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Title 1"/>
          <p:cNvSpPr>
            <a:spLocks noGrp="1"/>
          </p:cNvSpPr>
          <p:nvPr>
            <p:ph type="title"/>
          </p:nvPr>
        </p:nvSpPr>
        <p:spPr/>
        <p:txBody>
          <a:bodyPr/>
          <a:lstStyle/>
          <a:p>
            <a:r>
              <a:rPr lang="en-US" smtClean="0"/>
              <a:t>Moving a Window </a:t>
            </a:r>
          </a:p>
        </p:txBody>
      </p:sp>
      <p:sp>
        <p:nvSpPr>
          <p:cNvPr id="304131" name="Content Placeholder 2"/>
          <p:cNvSpPr>
            <a:spLocks noGrp="1"/>
          </p:cNvSpPr>
          <p:nvPr>
            <p:ph idx="1"/>
          </p:nvPr>
        </p:nvSpPr>
        <p:spPr/>
        <p:txBody>
          <a:bodyPr/>
          <a:lstStyle/>
          <a:p>
            <a:r>
              <a:rPr lang="en-US" smtClean="0"/>
              <a:t>Select move from the menu options </a:t>
            </a:r>
          </a:p>
          <a:p>
            <a:r>
              <a:rPr lang="en-US" smtClean="0"/>
              <a:t>Press any of the cursor control movement (arrow) keys of your keyboard to lock the window to the mouse pointer. </a:t>
            </a:r>
          </a:p>
          <a:p>
            <a:r>
              <a:rPr lang="en-US" smtClean="0"/>
              <a:t> Simply move the mouse pointer where you want the window to be. Note that as you move the mouse pointer anywhere on the desktop the window to be moved moves accordingly. </a:t>
            </a:r>
          </a:p>
          <a:p>
            <a:r>
              <a:rPr lang="en-US" smtClean="0"/>
              <a:t>Click the left button of the mouse when the desired position is obtained. </a:t>
            </a:r>
          </a:p>
        </p:txBody>
      </p:sp>
    </p:spTree>
  </p:cSld>
  <p:clrMapOvr>
    <a:masterClrMapping/>
  </p:clrMapOvr>
  <p:transition spd="med">
    <p:wipe dir="r"/>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Title 1"/>
          <p:cNvSpPr>
            <a:spLocks noGrp="1"/>
          </p:cNvSpPr>
          <p:nvPr>
            <p:ph type="title"/>
          </p:nvPr>
        </p:nvSpPr>
        <p:spPr/>
        <p:txBody>
          <a:bodyPr/>
          <a:lstStyle/>
          <a:p>
            <a:r>
              <a:rPr lang="en-US" smtClean="0"/>
              <a:t>Moving a Window </a:t>
            </a:r>
          </a:p>
        </p:txBody>
      </p:sp>
      <p:sp>
        <p:nvSpPr>
          <p:cNvPr id="305155" name="Content Placeholder 2"/>
          <p:cNvSpPr>
            <a:spLocks noGrp="1"/>
          </p:cNvSpPr>
          <p:nvPr>
            <p:ph idx="1"/>
          </p:nvPr>
        </p:nvSpPr>
        <p:spPr/>
        <p:txBody>
          <a:bodyPr/>
          <a:lstStyle/>
          <a:p>
            <a:r>
              <a:rPr lang="en-US" smtClean="0"/>
              <a:t>Before clicking at the left mouse button, you can press the escape (Esc) key if you change your mind on moving the window so as to return your window to its initial position. </a:t>
            </a:r>
          </a:p>
          <a:p>
            <a:endParaRPr lang="en-US" smtClean="0"/>
          </a:p>
        </p:txBody>
      </p:sp>
    </p:spTree>
  </p:cSld>
  <p:clrMapOvr>
    <a:masterClrMapping/>
  </p:clrMapOvr>
  <p:transition spd="med">
    <p:wipe dir="r"/>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Title 1"/>
          <p:cNvSpPr>
            <a:spLocks noGrp="1"/>
          </p:cNvSpPr>
          <p:nvPr>
            <p:ph type="title"/>
          </p:nvPr>
        </p:nvSpPr>
        <p:spPr/>
        <p:txBody>
          <a:bodyPr/>
          <a:lstStyle/>
          <a:p>
            <a:r>
              <a:rPr lang="en-US" smtClean="0"/>
              <a:t>Switching Between Windows </a:t>
            </a:r>
          </a:p>
        </p:txBody>
      </p:sp>
      <p:sp>
        <p:nvSpPr>
          <p:cNvPr id="306179" name="Content Placeholder 2"/>
          <p:cNvSpPr>
            <a:spLocks noGrp="1"/>
          </p:cNvSpPr>
          <p:nvPr>
            <p:ph idx="1"/>
          </p:nvPr>
        </p:nvSpPr>
        <p:spPr/>
        <p:txBody>
          <a:bodyPr/>
          <a:lstStyle/>
          <a:p>
            <a:r>
              <a:rPr lang="en-US" smtClean="0"/>
              <a:t>Windows XP allows you to have more than one program or window opened at the same time so that you can easily move between open windows if the need be. </a:t>
            </a:r>
          </a:p>
          <a:p>
            <a:r>
              <a:rPr lang="en-US" smtClean="0"/>
              <a:t>The window you select becomes the active window. To know that a window is active on the desktop, its title bar is deep blue. </a:t>
            </a:r>
          </a:p>
          <a:p>
            <a:r>
              <a:rPr lang="en-US" smtClean="0"/>
              <a:t>When a window is inactive, the title bar is light blue. </a:t>
            </a:r>
          </a:p>
        </p:txBody>
      </p:sp>
    </p:spTree>
  </p:cSld>
  <p:clrMapOvr>
    <a:masterClrMapping/>
  </p:clrMapOvr>
  <p:transition spd="med">
    <p:wipe dir="r"/>
  </p:transition>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itle 1"/>
          <p:cNvSpPr>
            <a:spLocks noGrp="1"/>
          </p:cNvSpPr>
          <p:nvPr>
            <p:ph type="title"/>
          </p:nvPr>
        </p:nvSpPr>
        <p:spPr/>
        <p:txBody>
          <a:bodyPr/>
          <a:lstStyle/>
          <a:p>
            <a:r>
              <a:rPr lang="en-US" smtClean="0"/>
              <a:t>Switching Between Windows </a:t>
            </a:r>
          </a:p>
        </p:txBody>
      </p:sp>
      <p:sp>
        <p:nvSpPr>
          <p:cNvPr id="307203" name="Content Placeholder 2"/>
          <p:cNvSpPr>
            <a:spLocks noGrp="1"/>
          </p:cNvSpPr>
          <p:nvPr>
            <p:ph idx="1"/>
          </p:nvPr>
        </p:nvSpPr>
        <p:spPr/>
        <p:txBody>
          <a:bodyPr/>
          <a:lstStyle/>
          <a:p>
            <a:r>
              <a:rPr lang="en-US" smtClean="0"/>
              <a:t>To switch between windows you will have to </a:t>
            </a:r>
          </a:p>
          <a:p>
            <a:r>
              <a:rPr lang="en-US" smtClean="0"/>
              <a:t>Open all the required windows. </a:t>
            </a:r>
          </a:p>
          <a:p>
            <a:r>
              <a:rPr lang="en-US" smtClean="0"/>
              <a:t> Size the windows, if necessary, so they are open on the desktop. </a:t>
            </a:r>
          </a:p>
          <a:p>
            <a:r>
              <a:rPr lang="en-US" smtClean="0"/>
              <a:t>Click on any part of the window you want to work with and this will make the window the active one. </a:t>
            </a:r>
          </a:p>
          <a:p>
            <a:r>
              <a:rPr lang="en-US" smtClean="0"/>
              <a:t>To make a different window the active one simple repeat the third step above. </a:t>
            </a:r>
          </a:p>
          <a:p>
            <a:r>
              <a:rPr lang="en-US" smtClean="0"/>
              <a:t>OR </a:t>
            </a:r>
          </a:p>
          <a:p>
            <a:r>
              <a:rPr lang="en-US" smtClean="0"/>
              <a:t>Simple click the required program/window button on the taskbar to activate the window you want to work with. </a:t>
            </a:r>
          </a:p>
          <a:p>
            <a:endParaRPr lang="en-US" smtClean="0"/>
          </a:p>
        </p:txBody>
      </p:sp>
    </p:spTree>
  </p:cSld>
  <p:clrMapOvr>
    <a:masterClrMapping/>
  </p:clrMapOvr>
  <p:transition spd="med">
    <p:wipe dir="r"/>
  </p:transition>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Title 1"/>
          <p:cNvSpPr>
            <a:spLocks noGrp="1"/>
          </p:cNvSpPr>
          <p:nvPr>
            <p:ph type="title"/>
          </p:nvPr>
        </p:nvSpPr>
        <p:spPr/>
        <p:txBody>
          <a:bodyPr/>
          <a:lstStyle/>
          <a:p>
            <a:r>
              <a:rPr lang="en-US" smtClean="0"/>
              <a:t>Switching Between Windows </a:t>
            </a:r>
          </a:p>
        </p:txBody>
      </p:sp>
      <p:sp>
        <p:nvSpPr>
          <p:cNvPr id="308227" name="Content Placeholder 2"/>
          <p:cNvSpPr>
            <a:spLocks noGrp="1"/>
          </p:cNvSpPr>
          <p:nvPr>
            <p:ph idx="1"/>
          </p:nvPr>
        </p:nvSpPr>
        <p:spPr>
          <a:xfrm>
            <a:off x="3505200" y="1090613"/>
            <a:ext cx="5372100" cy="4757737"/>
          </a:xfrm>
        </p:spPr>
        <p:txBody>
          <a:bodyPr/>
          <a:lstStyle/>
          <a:p>
            <a:r>
              <a:rPr lang="en-US" smtClean="0"/>
              <a:t>Unlike previous versions of Windows, Windows XP keeps the taskbar from getting too cluttered. </a:t>
            </a:r>
          </a:p>
          <a:p>
            <a:r>
              <a:rPr lang="en-US" smtClean="0"/>
              <a:t>It groups the buttons when you open too many windows such that all the names cannot appear on the task bar. For example, when you open Outlook Express, you will see one button on the taskbar. </a:t>
            </a:r>
          </a:p>
        </p:txBody>
      </p:sp>
      <p:pic>
        <p:nvPicPr>
          <p:cNvPr id="308228" name="Picture 3"/>
          <p:cNvPicPr>
            <a:picLocks noChangeAspect="1" noChangeArrowheads="1"/>
          </p:cNvPicPr>
          <p:nvPr/>
        </p:nvPicPr>
        <p:blipFill>
          <a:blip r:embed="rId2" cstate="print"/>
          <a:srcRect/>
          <a:stretch>
            <a:fillRect/>
          </a:stretch>
        </p:blipFill>
        <p:spPr bwMode="auto">
          <a:xfrm>
            <a:off x="228600" y="1219200"/>
            <a:ext cx="3306763" cy="2286000"/>
          </a:xfrm>
          <a:prstGeom prst="rect">
            <a:avLst/>
          </a:prstGeom>
          <a:noFill/>
          <a:ln w="9525">
            <a:noFill/>
            <a:miter lim="800000"/>
            <a:headEnd/>
            <a:tailEnd/>
          </a:ln>
        </p:spPr>
      </p:pic>
      <p:sp>
        <p:nvSpPr>
          <p:cNvPr id="7" name="TextBox 6"/>
          <p:cNvSpPr txBox="1"/>
          <p:nvPr/>
        </p:nvSpPr>
        <p:spPr>
          <a:xfrm>
            <a:off x="228600" y="3886200"/>
            <a:ext cx="3048000" cy="830263"/>
          </a:xfrm>
          <a:prstGeom prst="rect">
            <a:avLst/>
          </a:prstGeom>
          <a:noFill/>
        </p:spPr>
        <p:txBody>
          <a:bodyPr>
            <a:spAutoFit/>
          </a:bodyPr>
          <a:lstStyle/>
          <a:p>
            <a:pPr>
              <a:defRPr/>
            </a:pPr>
            <a:r>
              <a:rPr lang="en-US" b="1" dirty="0">
                <a:solidFill>
                  <a:schemeClr val="accent4">
                    <a:lumMod val="10000"/>
                  </a:schemeClr>
                </a:solidFill>
              </a:rPr>
              <a:t>Figure 7. 12 Grouped |Buttons on Taskbar </a:t>
            </a:r>
            <a:endParaRPr lang="en-US" dirty="0">
              <a:solidFill>
                <a:schemeClr val="accent4">
                  <a:lumMod val="10000"/>
                </a:schemeClr>
              </a:solidFill>
            </a:endParaRPr>
          </a:p>
        </p:txBody>
      </p:sp>
    </p:spTree>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GB" smtClean="0"/>
              <a:t>Computer</a:t>
            </a:r>
          </a:p>
        </p:txBody>
      </p:sp>
      <p:sp>
        <p:nvSpPr>
          <p:cNvPr id="5123" name="Content Placeholder 2"/>
          <p:cNvSpPr>
            <a:spLocks noGrp="1"/>
          </p:cNvSpPr>
          <p:nvPr>
            <p:ph idx="1"/>
          </p:nvPr>
        </p:nvSpPr>
        <p:spPr/>
        <p:txBody>
          <a:bodyPr/>
          <a:lstStyle/>
          <a:p>
            <a:r>
              <a:rPr lang="en-GB" smtClean="0"/>
              <a:t>A computer is an electronic device that manipulates information or "data." It has the ability to store, retrieve, and process data.</a:t>
            </a:r>
          </a:p>
          <a:p>
            <a:r>
              <a:rPr lang="en-US" smtClean="0"/>
              <a:t>We may therefore define a computer as an </a:t>
            </a:r>
            <a:r>
              <a:rPr lang="en-US" i="1" smtClean="0"/>
              <a:t>electronic device that is programmable to perform specialized tasks and equipped with an</a:t>
            </a:r>
            <a:endParaRPr lang="en-GB" smtClean="0"/>
          </a:p>
          <a:p>
            <a:pPr lvl="1">
              <a:buFont typeface="Wingdings" pitchFamily="2" charset="2"/>
              <a:buChar char="v"/>
            </a:pPr>
            <a:r>
              <a:rPr lang="en-US" i="1" smtClean="0"/>
              <a:t>input device</a:t>
            </a:r>
            <a:endParaRPr lang="en-GB" smtClean="0"/>
          </a:p>
          <a:p>
            <a:pPr lvl="1">
              <a:buFont typeface="Wingdings" pitchFamily="2" charset="2"/>
              <a:buChar char="v"/>
            </a:pPr>
            <a:r>
              <a:rPr lang="en-US" i="1" smtClean="0"/>
              <a:t>output device</a:t>
            </a:r>
            <a:endParaRPr lang="en-GB" smtClean="0"/>
          </a:p>
          <a:p>
            <a:pPr lvl="1">
              <a:buFont typeface="Wingdings" pitchFamily="2" charset="2"/>
              <a:buChar char="v"/>
            </a:pPr>
            <a:r>
              <a:rPr lang="en-US" i="1" smtClean="0"/>
              <a:t>Central Processing Unit (CPU)</a:t>
            </a:r>
            <a:endParaRPr lang="en-GB" smtClean="0"/>
          </a:p>
          <a:p>
            <a:pPr lvl="1">
              <a:buFont typeface="Wingdings" pitchFamily="2" charset="2"/>
              <a:buChar char="v"/>
            </a:pPr>
            <a:r>
              <a:rPr lang="en-US" i="1" smtClean="0"/>
              <a:t>Storage device.</a:t>
            </a:r>
            <a:endParaRPr lang="en-GB" smtClean="0"/>
          </a:p>
          <a:p>
            <a:endParaRPr lang="en-GB" smtClean="0"/>
          </a:p>
        </p:txBody>
      </p:sp>
    </p:spTree>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GB" smtClean="0"/>
              <a:t>Supercomputers</a:t>
            </a:r>
          </a:p>
        </p:txBody>
      </p:sp>
      <p:sp>
        <p:nvSpPr>
          <p:cNvPr id="32771" name="Content Placeholder 2"/>
          <p:cNvSpPr>
            <a:spLocks noGrp="1"/>
          </p:cNvSpPr>
          <p:nvPr>
            <p:ph idx="1"/>
          </p:nvPr>
        </p:nvSpPr>
        <p:spPr>
          <a:xfrm>
            <a:off x="292100" y="838200"/>
            <a:ext cx="8775700" cy="5010150"/>
          </a:xfrm>
        </p:spPr>
        <p:txBody>
          <a:bodyPr/>
          <a:lstStyle/>
          <a:p>
            <a:r>
              <a:rPr lang="en-GB" smtClean="0"/>
              <a:t>Supercomputers have hundreds to thousands of processors. One supercomputer Option Red fills about 85 locker-size cabinet of about 1600 square feet at Sandia   in Albuquerque, New Mexico in the U.S.A.</a:t>
            </a:r>
          </a:p>
          <a:p>
            <a:r>
              <a:rPr lang="en-GB" smtClean="0"/>
              <a:t>Because microcomputers are generally versatile, increasingly powerful, and more affordable than the other types of computers, they are practical tools for organizations to improve their productivity</a:t>
            </a:r>
          </a:p>
          <a:p>
            <a:r>
              <a:rPr lang="en-GB" smtClean="0"/>
              <a:t>Whatever their size, speed, and capacity, all computers operate according to similar principles.</a:t>
            </a:r>
          </a:p>
          <a:p>
            <a:endParaRPr lang="en-GB" smtClean="0"/>
          </a:p>
        </p:txBody>
      </p:sp>
    </p:spTree>
  </p:cSld>
  <p:clrMapOvr>
    <a:masterClrMapping/>
  </p:clrMapOvr>
  <p:transition spd="med">
    <p:wipe dir="r"/>
  </p:transition>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Title 1"/>
          <p:cNvSpPr>
            <a:spLocks noGrp="1"/>
          </p:cNvSpPr>
          <p:nvPr>
            <p:ph type="title"/>
          </p:nvPr>
        </p:nvSpPr>
        <p:spPr/>
        <p:txBody>
          <a:bodyPr/>
          <a:lstStyle/>
          <a:p>
            <a:r>
              <a:rPr lang="en-US" smtClean="0"/>
              <a:t>Switching Between Windows </a:t>
            </a:r>
          </a:p>
        </p:txBody>
      </p:sp>
      <p:sp>
        <p:nvSpPr>
          <p:cNvPr id="309251" name="Content Placeholder 2"/>
          <p:cNvSpPr>
            <a:spLocks noGrp="1"/>
          </p:cNvSpPr>
          <p:nvPr>
            <p:ph idx="1"/>
          </p:nvPr>
        </p:nvSpPr>
        <p:spPr/>
        <p:txBody>
          <a:bodyPr/>
          <a:lstStyle/>
          <a:p>
            <a:r>
              <a:rPr lang="en-US" smtClean="0"/>
              <a:t>However, if you have three or more email message windows open, one button represents the Outlook Express's open windows as shown in the figure on the left. </a:t>
            </a:r>
          </a:p>
          <a:p>
            <a:r>
              <a:rPr lang="en-US" smtClean="0"/>
              <a:t>You can open any of the windows by first clicking at the Outlook Express button on the task bar.</a:t>
            </a:r>
          </a:p>
          <a:p>
            <a:r>
              <a:rPr lang="en-US" smtClean="0"/>
              <a:t> This pops up a list of open windows within Outlook Express.</a:t>
            </a:r>
          </a:p>
          <a:p>
            <a:r>
              <a:rPr lang="en-US" smtClean="0"/>
              <a:t> Simply move the mouse pointer over the required window and click the left button of the mouse. </a:t>
            </a:r>
          </a:p>
          <a:p>
            <a:endParaRPr lang="en-US" smtClean="0"/>
          </a:p>
        </p:txBody>
      </p:sp>
    </p:spTree>
  </p:cSld>
  <p:clrMapOvr>
    <a:masterClrMapping/>
  </p:clrMapOvr>
  <p:transition spd="med">
    <p:wipe dir="r"/>
  </p:transition>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Title 1"/>
          <p:cNvSpPr>
            <a:spLocks noGrp="1"/>
          </p:cNvSpPr>
          <p:nvPr>
            <p:ph type="title"/>
          </p:nvPr>
        </p:nvSpPr>
        <p:spPr/>
        <p:txBody>
          <a:bodyPr/>
          <a:lstStyle/>
          <a:p>
            <a:r>
              <a:rPr lang="en-US" smtClean="0"/>
              <a:t>Switching Using the Keyboard Method </a:t>
            </a:r>
          </a:p>
        </p:txBody>
      </p:sp>
      <p:sp>
        <p:nvSpPr>
          <p:cNvPr id="310275" name="Content Placeholder 2"/>
          <p:cNvSpPr>
            <a:spLocks noGrp="1"/>
          </p:cNvSpPr>
          <p:nvPr>
            <p:ph idx="1"/>
          </p:nvPr>
        </p:nvSpPr>
        <p:spPr/>
        <p:txBody>
          <a:bodyPr/>
          <a:lstStyle/>
          <a:p>
            <a:r>
              <a:rPr lang="en-US" smtClean="0"/>
              <a:t>When you have more than one window open, you can also switch between them using the keyboard. </a:t>
            </a:r>
          </a:p>
          <a:p>
            <a:r>
              <a:rPr lang="en-US" smtClean="0"/>
              <a:t>Using the mouse is faster however if you do not have a mouse then you may have to use your keyboard. </a:t>
            </a:r>
          </a:p>
          <a:p>
            <a:r>
              <a:rPr lang="en-US" smtClean="0"/>
              <a:t>To do so using the keyboard, </a:t>
            </a:r>
          </a:p>
          <a:p>
            <a:r>
              <a:rPr lang="en-US" smtClean="0"/>
              <a:t>Open the required programs or windows. </a:t>
            </a:r>
          </a:p>
          <a:p>
            <a:r>
              <a:rPr lang="en-US" smtClean="0"/>
              <a:t>Press and hold down the Alt key while pressing the Tab key. </a:t>
            </a:r>
          </a:p>
          <a:p>
            <a:r>
              <a:rPr lang="en-US" smtClean="0"/>
              <a:t>A menu containing all files and program icons appear. </a:t>
            </a:r>
          </a:p>
        </p:txBody>
      </p:sp>
    </p:spTree>
  </p:cSld>
  <p:clrMapOvr>
    <a:masterClrMapping/>
  </p:clrMapOvr>
  <p:transition spd="med">
    <p:wipe dir="r"/>
  </p:transition>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Title 1"/>
          <p:cNvSpPr>
            <a:spLocks noGrp="1"/>
          </p:cNvSpPr>
          <p:nvPr>
            <p:ph type="title"/>
          </p:nvPr>
        </p:nvSpPr>
        <p:spPr/>
        <p:txBody>
          <a:bodyPr/>
          <a:lstStyle/>
          <a:p>
            <a:r>
              <a:rPr lang="en-US" smtClean="0"/>
              <a:t>Switching Using the Keyboard Method </a:t>
            </a:r>
          </a:p>
        </p:txBody>
      </p:sp>
      <p:sp>
        <p:nvSpPr>
          <p:cNvPr id="311299" name="Content Placeholder 2"/>
          <p:cNvSpPr>
            <a:spLocks noGrp="1"/>
          </p:cNvSpPr>
          <p:nvPr>
            <p:ph idx="1"/>
          </p:nvPr>
        </p:nvSpPr>
        <p:spPr/>
        <p:txBody>
          <a:bodyPr/>
          <a:lstStyle/>
          <a:p>
            <a:r>
              <a:rPr lang="en-US" smtClean="0"/>
              <a:t>While holding down the Alt key, keep Tabbing to the window you want to view or open. Once it is selected, release both keys. </a:t>
            </a:r>
          </a:p>
          <a:p>
            <a:endParaRPr lang="en-US" smtClean="0"/>
          </a:p>
        </p:txBody>
      </p:sp>
    </p:spTree>
  </p:cSld>
  <p:clrMapOvr>
    <a:masterClrMapping/>
  </p:clrMapOvr>
  <p:transition spd="med">
    <p:wipe dir="r"/>
  </p:transition>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Title 1"/>
          <p:cNvSpPr>
            <a:spLocks noGrp="1"/>
          </p:cNvSpPr>
          <p:nvPr>
            <p:ph type="title"/>
          </p:nvPr>
        </p:nvSpPr>
        <p:spPr/>
        <p:txBody>
          <a:bodyPr/>
          <a:lstStyle/>
          <a:p>
            <a:r>
              <a:rPr lang="en-US" smtClean="0"/>
              <a:t>More Windows XP Bars and Buttons </a:t>
            </a:r>
          </a:p>
        </p:txBody>
      </p:sp>
      <p:sp>
        <p:nvSpPr>
          <p:cNvPr id="312323" name="Content Placeholder 2"/>
          <p:cNvSpPr>
            <a:spLocks noGrp="1"/>
          </p:cNvSpPr>
          <p:nvPr>
            <p:ph idx="1"/>
          </p:nvPr>
        </p:nvSpPr>
        <p:spPr/>
        <p:txBody>
          <a:bodyPr/>
          <a:lstStyle/>
          <a:p>
            <a:r>
              <a:rPr lang="en-US" smtClean="0"/>
              <a:t>The menu bar is a very important bar and lies just below the title bar. It contains several menus, which let you see a list of commands. </a:t>
            </a:r>
          </a:p>
        </p:txBody>
      </p:sp>
      <p:pic>
        <p:nvPicPr>
          <p:cNvPr id="312324" name="Picture 3"/>
          <p:cNvPicPr>
            <a:picLocks noChangeAspect="1" noChangeArrowheads="1"/>
          </p:cNvPicPr>
          <p:nvPr/>
        </p:nvPicPr>
        <p:blipFill>
          <a:blip r:embed="rId2" cstate="print"/>
          <a:srcRect/>
          <a:stretch>
            <a:fillRect/>
          </a:stretch>
        </p:blipFill>
        <p:spPr bwMode="auto">
          <a:xfrm>
            <a:off x="381000" y="2667000"/>
            <a:ext cx="8534400" cy="1071563"/>
          </a:xfrm>
          <a:prstGeom prst="rect">
            <a:avLst/>
          </a:prstGeom>
          <a:noFill/>
          <a:ln w="9525">
            <a:noFill/>
            <a:miter lim="800000"/>
            <a:headEnd/>
            <a:tailEnd/>
          </a:ln>
        </p:spPr>
      </p:pic>
      <p:sp>
        <p:nvSpPr>
          <p:cNvPr id="6" name="TextBox 5"/>
          <p:cNvSpPr txBox="1"/>
          <p:nvPr/>
        </p:nvSpPr>
        <p:spPr>
          <a:xfrm>
            <a:off x="381000" y="4191000"/>
            <a:ext cx="5181600" cy="461963"/>
          </a:xfrm>
          <a:prstGeom prst="rect">
            <a:avLst/>
          </a:prstGeom>
          <a:noFill/>
        </p:spPr>
        <p:txBody>
          <a:bodyPr>
            <a:spAutoFit/>
          </a:bodyPr>
          <a:lstStyle/>
          <a:p>
            <a:pPr>
              <a:defRPr/>
            </a:pPr>
            <a:r>
              <a:rPr lang="en-US" b="1" dirty="0">
                <a:solidFill>
                  <a:schemeClr val="accent4">
                    <a:lumMod val="10000"/>
                  </a:schemeClr>
                </a:solidFill>
              </a:rPr>
              <a:t>Figure 7.13 The Menu Bar </a:t>
            </a:r>
            <a:endParaRPr lang="en-US" dirty="0">
              <a:solidFill>
                <a:schemeClr val="accent4">
                  <a:lumMod val="10000"/>
                </a:schemeClr>
              </a:solidFill>
            </a:endParaRPr>
          </a:p>
        </p:txBody>
      </p:sp>
    </p:spTree>
  </p:cSld>
  <p:clrMapOvr>
    <a:masterClrMapping/>
  </p:clrMapOvr>
  <p:transition spd="med">
    <p:wipe dir="r"/>
  </p:transition>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Title 1"/>
          <p:cNvSpPr>
            <a:spLocks noGrp="1"/>
          </p:cNvSpPr>
          <p:nvPr>
            <p:ph type="title"/>
          </p:nvPr>
        </p:nvSpPr>
        <p:spPr/>
        <p:txBody>
          <a:bodyPr/>
          <a:lstStyle/>
          <a:p>
            <a:r>
              <a:rPr lang="en-US" smtClean="0"/>
              <a:t>More Windows XP Bars and Buttons </a:t>
            </a:r>
          </a:p>
        </p:txBody>
      </p:sp>
      <p:sp>
        <p:nvSpPr>
          <p:cNvPr id="313347" name="Content Placeholder 2"/>
          <p:cNvSpPr>
            <a:spLocks noGrp="1"/>
          </p:cNvSpPr>
          <p:nvPr>
            <p:ph idx="1"/>
          </p:nvPr>
        </p:nvSpPr>
        <p:spPr>
          <a:xfrm>
            <a:off x="3733800" y="1090613"/>
            <a:ext cx="5143500" cy="4757737"/>
          </a:xfrm>
        </p:spPr>
        <p:txBody>
          <a:bodyPr/>
          <a:lstStyle/>
          <a:p>
            <a:r>
              <a:rPr lang="en-US" smtClean="0"/>
              <a:t>Some menu options are followed by ellipsis, or... Choosing a menu option followed by ellipses will open a dialog box, which feature helpful tools to help you perform tasks. </a:t>
            </a:r>
          </a:p>
          <a:p>
            <a:r>
              <a:rPr lang="en-US" smtClean="0"/>
              <a:t>Choosing a menu option followed by an arrow head displays another set of menu options to choose from. </a:t>
            </a:r>
          </a:p>
        </p:txBody>
      </p:sp>
      <p:pic>
        <p:nvPicPr>
          <p:cNvPr id="313348" name="Picture 3"/>
          <p:cNvPicPr>
            <a:picLocks noChangeAspect="1" noChangeArrowheads="1"/>
          </p:cNvPicPr>
          <p:nvPr/>
        </p:nvPicPr>
        <p:blipFill>
          <a:blip r:embed="rId2" cstate="print"/>
          <a:srcRect/>
          <a:stretch>
            <a:fillRect/>
          </a:stretch>
        </p:blipFill>
        <p:spPr bwMode="auto">
          <a:xfrm>
            <a:off x="457200" y="1066800"/>
            <a:ext cx="3124200" cy="4343400"/>
          </a:xfrm>
          <a:prstGeom prst="rect">
            <a:avLst/>
          </a:prstGeom>
          <a:noFill/>
          <a:ln w="9525">
            <a:noFill/>
            <a:miter lim="800000"/>
            <a:headEnd/>
            <a:tailEnd/>
          </a:ln>
        </p:spPr>
      </p:pic>
      <p:sp>
        <p:nvSpPr>
          <p:cNvPr id="6" name="TextBox 5"/>
          <p:cNvSpPr txBox="1"/>
          <p:nvPr/>
        </p:nvSpPr>
        <p:spPr>
          <a:xfrm>
            <a:off x="381000" y="5486400"/>
            <a:ext cx="3352800" cy="1200150"/>
          </a:xfrm>
          <a:prstGeom prst="rect">
            <a:avLst/>
          </a:prstGeom>
          <a:noFill/>
        </p:spPr>
        <p:txBody>
          <a:bodyPr>
            <a:spAutoFit/>
          </a:bodyPr>
          <a:lstStyle/>
          <a:p>
            <a:pPr>
              <a:defRPr/>
            </a:pPr>
            <a:r>
              <a:rPr lang="en-US" b="1" dirty="0">
                <a:solidFill>
                  <a:schemeClr val="accent4">
                    <a:lumMod val="10000"/>
                  </a:schemeClr>
                </a:solidFill>
              </a:rPr>
              <a:t>Figure 7.14 Menu options showing ellipsis and arrow heads </a:t>
            </a:r>
            <a:endParaRPr lang="en-US" dirty="0">
              <a:solidFill>
                <a:schemeClr val="accent4">
                  <a:lumMod val="10000"/>
                </a:schemeClr>
              </a:solidFill>
            </a:endParaRPr>
          </a:p>
        </p:txBody>
      </p:sp>
    </p:spTree>
  </p:cSld>
  <p:clrMapOvr>
    <a:masterClrMapping/>
  </p:clrMapOvr>
  <p:transition spd="med">
    <p:wipe dir="r"/>
  </p:transition>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Title 1"/>
          <p:cNvSpPr>
            <a:spLocks noGrp="1"/>
          </p:cNvSpPr>
          <p:nvPr>
            <p:ph type="title"/>
          </p:nvPr>
        </p:nvSpPr>
        <p:spPr/>
        <p:txBody>
          <a:bodyPr/>
          <a:lstStyle/>
          <a:p>
            <a:r>
              <a:rPr lang="en-US" smtClean="0"/>
              <a:t>More Windows XP Bars and Buttons </a:t>
            </a:r>
          </a:p>
        </p:txBody>
      </p:sp>
      <p:sp>
        <p:nvSpPr>
          <p:cNvPr id="314371" name="Content Placeholder 2"/>
          <p:cNvSpPr>
            <a:spLocks noGrp="1"/>
          </p:cNvSpPr>
          <p:nvPr>
            <p:ph idx="1"/>
          </p:nvPr>
        </p:nvSpPr>
        <p:spPr/>
        <p:txBody>
          <a:bodyPr/>
          <a:lstStyle/>
          <a:p>
            <a:r>
              <a:rPr lang="en-US" smtClean="0"/>
              <a:t>Some Windows XP programs (such as Microsoft Word have toolbars across the top of the window. </a:t>
            </a:r>
          </a:p>
          <a:p>
            <a:r>
              <a:rPr lang="en-US" smtClean="0"/>
              <a:t>The toolbar buttons allow you to print, cut, paste, or do other tasks. </a:t>
            </a:r>
          </a:p>
          <a:p>
            <a:r>
              <a:rPr lang="en-US" smtClean="0"/>
              <a:t>The options vary depending on the program. </a:t>
            </a:r>
          </a:p>
          <a:p>
            <a:endParaRPr lang="en-US" smtClean="0"/>
          </a:p>
        </p:txBody>
      </p:sp>
      <p:pic>
        <p:nvPicPr>
          <p:cNvPr id="314372" name="Picture 4"/>
          <p:cNvPicPr>
            <a:picLocks noChangeAspect="1" noChangeArrowheads="1"/>
          </p:cNvPicPr>
          <p:nvPr/>
        </p:nvPicPr>
        <p:blipFill>
          <a:blip r:embed="rId2" cstate="print"/>
          <a:srcRect/>
          <a:stretch>
            <a:fillRect/>
          </a:stretch>
        </p:blipFill>
        <p:spPr bwMode="auto">
          <a:xfrm>
            <a:off x="533400" y="3886200"/>
            <a:ext cx="7889875" cy="1295400"/>
          </a:xfrm>
          <a:prstGeom prst="rect">
            <a:avLst/>
          </a:prstGeom>
          <a:noFill/>
          <a:ln w="9525">
            <a:noFill/>
            <a:miter lim="800000"/>
            <a:headEnd/>
            <a:tailEnd/>
          </a:ln>
        </p:spPr>
      </p:pic>
      <p:sp>
        <p:nvSpPr>
          <p:cNvPr id="5" name="TextBox 4"/>
          <p:cNvSpPr txBox="1"/>
          <p:nvPr/>
        </p:nvSpPr>
        <p:spPr>
          <a:xfrm>
            <a:off x="533400" y="5405438"/>
            <a:ext cx="4724400" cy="461962"/>
          </a:xfrm>
          <a:prstGeom prst="rect">
            <a:avLst/>
          </a:prstGeom>
          <a:noFill/>
        </p:spPr>
        <p:txBody>
          <a:bodyPr>
            <a:spAutoFit/>
          </a:bodyPr>
          <a:lstStyle/>
          <a:p>
            <a:pPr>
              <a:defRPr/>
            </a:pPr>
            <a:r>
              <a:rPr lang="en-US" b="1" dirty="0">
                <a:solidFill>
                  <a:schemeClr val="accent4">
                    <a:lumMod val="10000"/>
                  </a:schemeClr>
                </a:solidFill>
              </a:rPr>
              <a:t>Figure 7.15 Microsoft Word Toolbar </a:t>
            </a:r>
            <a:endParaRPr lang="en-US" dirty="0">
              <a:solidFill>
                <a:schemeClr val="accent4">
                  <a:lumMod val="10000"/>
                </a:schemeClr>
              </a:solidFill>
            </a:endParaRPr>
          </a:p>
        </p:txBody>
      </p:sp>
    </p:spTree>
  </p:cSld>
  <p:clrMapOvr>
    <a:masterClrMapping/>
  </p:clrMapOvr>
  <p:transition spd="med">
    <p:wipe dir="r"/>
  </p:transition>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Title 1"/>
          <p:cNvSpPr>
            <a:spLocks noGrp="1"/>
          </p:cNvSpPr>
          <p:nvPr>
            <p:ph type="title"/>
          </p:nvPr>
        </p:nvSpPr>
        <p:spPr/>
        <p:txBody>
          <a:bodyPr/>
          <a:lstStyle/>
          <a:p>
            <a:r>
              <a:rPr lang="en-US" smtClean="0"/>
              <a:t>Scrolling </a:t>
            </a:r>
          </a:p>
        </p:txBody>
      </p:sp>
      <p:pic>
        <p:nvPicPr>
          <p:cNvPr id="315395" name="Picture 2"/>
          <p:cNvPicPr>
            <a:picLocks noGrp="1" noChangeAspect="1" noChangeArrowheads="1"/>
          </p:cNvPicPr>
          <p:nvPr>
            <p:ph idx="1"/>
          </p:nvPr>
        </p:nvPicPr>
        <p:blipFill>
          <a:blip r:embed="rId2" cstate="print"/>
          <a:srcRect/>
          <a:stretch>
            <a:fillRect/>
          </a:stretch>
        </p:blipFill>
        <p:spPr>
          <a:xfrm>
            <a:off x="228600" y="1219200"/>
            <a:ext cx="8534400" cy="3962400"/>
          </a:xfrm>
          <a:noFill/>
        </p:spPr>
      </p:pic>
      <p:sp>
        <p:nvSpPr>
          <p:cNvPr id="5" name="TextBox 4"/>
          <p:cNvSpPr txBox="1"/>
          <p:nvPr/>
        </p:nvSpPr>
        <p:spPr>
          <a:xfrm>
            <a:off x="228600" y="5410200"/>
            <a:ext cx="6781800" cy="461963"/>
          </a:xfrm>
          <a:prstGeom prst="rect">
            <a:avLst/>
          </a:prstGeom>
          <a:noFill/>
        </p:spPr>
        <p:txBody>
          <a:bodyPr>
            <a:spAutoFit/>
          </a:bodyPr>
          <a:lstStyle/>
          <a:p>
            <a:pPr>
              <a:defRPr/>
            </a:pPr>
            <a:r>
              <a:rPr lang="en-US" b="1" dirty="0">
                <a:solidFill>
                  <a:schemeClr val="accent4">
                    <a:lumMod val="10000"/>
                  </a:schemeClr>
                </a:solidFill>
              </a:rPr>
              <a:t>Figure7.16 Window showing vertical Scroll Bar </a:t>
            </a:r>
            <a:endParaRPr lang="en-US" dirty="0">
              <a:solidFill>
                <a:schemeClr val="accent4">
                  <a:lumMod val="10000"/>
                </a:schemeClr>
              </a:solidFill>
            </a:endParaRPr>
          </a:p>
        </p:txBody>
      </p:sp>
    </p:spTree>
  </p:cSld>
  <p:clrMapOvr>
    <a:masterClrMapping/>
  </p:clrMapOvr>
  <p:transition spd="med">
    <p:wipe dir="r"/>
  </p:transition>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Title 1"/>
          <p:cNvSpPr>
            <a:spLocks noGrp="1"/>
          </p:cNvSpPr>
          <p:nvPr>
            <p:ph type="title"/>
          </p:nvPr>
        </p:nvSpPr>
        <p:spPr/>
        <p:txBody>
          <a:bodyPr/>
          <a:lstStyle/>
          <a:p>
            <a:r>
              <a:rPr lang="en-US" smtClean="0"/>
              <a:t>Scrolling</a:t>
            </a:r>
          </a:p>
        </p:txBody>
      </p:sp>
      <p:sp>
        <p:nvSpPr>
          <p:cNvPr id="316419" name="Content Placeholder 2"/>
          <p:cNvSpPr>
            <a:spLocks noGrp="1"/>
          </p:cNvSpPr>
          <p:nvPr>
            <p:ph idx="1"/>
          </p:nvPr>
        </p:nvSpPr>
        <p:spPr/>
        <p:txBody>
          <a:bodyPr/>
          <a:lstStyle/>
          <a:p>
            <a:r>
              <a:rPr lang="en-US" smtClean="0"/>
              <a:t>Whenever for a particular window, one cannot see all the information within the window at the same time, Windows XP displays the scroll bar at the right side or the bottom of a window. </a:t>
            </a:r>
          </a:p>
          <a:p>
            <a:r>
              <a:rPr lang="en-US" smtClean="0"/>
              <a:t>This is to make it possible for you view the hidden information by either moving the vertical scrollbar up or down, or by moving the horizontal scroll bar left or right depending on where the hidden information is. </a:t>
            </a:r>
          </a:p>
          <a:p>
            <a:r>
              <a:rPr lang="en-US" smtClean="0"/>
              <a:t>It is especially convenient when viewing a long document. </a:t>
            </a:r>
          </a:p>
        </p:txBody>
      </p:sp>
    </p:spTree>
  </p:cSld>
  <p:clrMapOvr>
    <a:masterClrMapping/>
  </p:clrMapOvr>
  <p:transition spd="med">
    <p:wipe dir="r"/>
  </p:transition>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Title 1"/>
          <p:cNvSpPr>
            <a:spLocks noGrp="1"/>
          </p:cNvSpPr>
          <p:nvPr>
            <p:ph type="title"/>
          </p:nvPr>
        </p:nvSpPr>
        <p:spPr/>
        <p:txBody>
          <a:bodyPr/>
          <a:lstStyle/>
          <a:p>
            <a:r>
              <a:rPr lang="en-US" smtClean="0"/>
              <a:t>Scrolling</a:t>
            </a:r>
          </a:p>
        </p:txBody>
      </p:sp>
      <p:sp>
        <p:nvSpPr>
          <p:cNvPr id="317443" name="Content Placeholder 2"/>
          <p:cNvSpPr>
            <a:spLocks noGrp="1"/>
          </p:cNvSpPr>
          <p:nvPr>
            <p:ph idx="1"/>
          </p:nvPr>
        </p:nvSpPr>
        <p:spPr/>
        <p:txBody>
          <a:bodyPr/>
          <a:lstStyle/>
          <a:p>
            <a:r>
              <a:rPr lang="en-US" smtClean="0"/>
              <a:t>To scroll,</a:t>
            </a:r>
          </a:p>
          <a:p>
            <a:r>
              <a:rPr lang="en-US" smtClean="0"/>
              <a:t>Click the       arrow to scroll up. </a:t>
            </a:r>
          </a:p>
          <a:p>
            <a:r>
              <a:rPr lang="en-US" smtClean="0"/>
              <a:t>Click the       arrow to scroll down. </a:t>
            </a:r>
          </a:p>
          <a:p>
            <a:r>
              <a:rPr lang="en-US" smtClean="0"/>
              <a:t>Click the       arrows to scroll up one page at a time.  </a:t>
            </a:r>
          </a:p>
          <a:p>
            <a:r>
              <a:rPr lang="en-US" smtClean="0"/>
              <a:t>Click the       arrows to scroll down one page at a time. </a:t>
            </a:r>
          </a:p>
          <a:p>
            <a:r>
              <a:rPr lang="en-US" smtClean="0"/>
              <a:t>Click the        button to open a browse menu.</a:t>
            </a:r>
          </a:p>
          <a:p>
            <a:r>
              <a:rPr lang="en-US" smtClean="0"/>
              <a:t>OR </a:t>
            </a:r>
          </a:p>
          <a:p>
            <a:r>
              <a:rPr lang="en-US" smtClean="0"/>
              <a:t>Click and drag the scroll bars to view your document.</a:t>
            </a:r>
          </a:p>
        </p:txBody>
      </p:sp>
      <p:pic>
        <p:nvPicPr>
          <p:cNvPr id="317444" name="Picture 3"/>
          <p:cNvPicPr>
            <a:picLocks noChangeAspect="1" noChangeArrowheads="1"/>
          </p:cNvPicPr>
          <p:nvPr/>
        </p:nvPicPr>
        <p:blipFill>
          <a:blip r:embed="rId2" cstate="print"/>
          <a:srcRect/>
          <a:stretch>
            <a:fillRect/>
          </a:stretch>
        </p:blipFill>
        <p:spPr bwMode="auto">
          <a:xfrm>
            <a:off x="2400300" y="1752600"/>
            <a:ext cx="342900" cy="304800"/>
          </a:xfrm>
          <a:prstGeom prst="rect">
            <a:avLst/>
          </a:prstGeom>
          <a:noFill/>
          <a:ln w="9525">
            <a:noFill/>
            <a:miter lim="800000"/>
            <a:headEnd/>
            <a:tailEnd/>
          </a:ln>
        </p:spPr>
      </p:pic>
      <p:pic>
        <p:nvPicPr>
          <p:cNvPr id="317445" name="Picture 5"/>
          <p:cNvPicPr>
            <a:picLocks noChangeAspect="1" noChangeArrowheads="1"/>
          </p:cNvPicPr>
          <p:nvPr/>
        </p:nvPicPr>
        <p:blipFill>
          <a:blip r:embed="rId3" cstate="print"/>
          <a:srcRect/>
          <a:stretch>
            <a:fillRect/>
          </a:stretch>
        </p:blipFill>
        <p:spPr bwMode="auto">
          <a:xfrm>
            <a:off x="2438400" y="2209800"/>
            <a:ext cx="304800" cy="304800"/>
          </a:xfrm>
          <a:prstGeom prst="rect">
            <a:avLst/>
          </a:prstGeom>
          <a:noFill/>
          <a:ln w="9525">
            <a:noFill/>
            <a:miter lim="800000"/>
            <a:headEnd/>
            <a:tailEnd/>
          </a:ln>
        </p:spPr>
      </p:pic>
      <p:pic>
        <p:nvPicPr>
          <p:cNvPr id="317446" name="Picture 7"/>
          <p:cNvPicPr>
            <a:picLocks noChangeAspect="1" noChangeArrowheads="1"/>
          </p:cNvPicPr>
          <p:nvPr/>
        </p:nvPicPr>
        <p:blipFill>
          <a:blip r:embed="rId4" cstate="print"/>
          <a:srcRect/>
          <a:stretch>
            <a:fillRect/>
          </a:stretch>
        </p:blipFill>
        <p:spPr bwMode="auto">
          <a:xfrm>
            <a:off x="2438400" y="2667000"/>
            <a:ext cx="381000" cy="434975"/>
          </a:xfrm>
          <a:prstGeom prst="rect">
            <a:avLst/>
          </a:prstGeom>
          <a:noFill/>
          <a:ln w="9525">
            <a:noFill/>
            <a:miter lim="800000"/>
            <a:headEnd/>
            <a:tailEnd/>
          </a:ln>
        </p:spPr>
      </p:pic>
      <p:pic>
        <p:nvPicPr>
          <p:cNvPr id="317447" name="Picture 9"/>
          <p:cNvPicPr>
            <a:picLocks noChangeAspect="1" noChangeArrowheads="1"/>
          </p:cNvPicPr>
          <p:nvPr/>
        </p:nvPicPr>
        <p:blipFill>
          <a:blip r:embed="rId5" cstate="print"/>
          <a:srcRect/>
          <a:stretch>
            <a:fillRect/>
          </a:stretch>
        </p:blipFill>
        <p:spPr bwMode="auto">
          <a:xfrm>
            <a:off x="2438400" y="3276600"/>
            <a:ext cx="381000" cy="381000"/>
          </a:xfrm>
          <a:prstGeom prst="rect">
            <a:avLst/>
          </a:prstGeom>
          <a:noFill/>
          <a:ln w="9525">
            <a:noFill/>
            <a:miter lim="800000"/>
            <a:headEnd/>
            <a:tailEnd/>
          </a:ln>
        </p:spPr>
      </p:pic>
      <p:pic>
        <p:nvPicPr>
          <p:cNvPr id="317448" name="Picture 11"/>
          <p:cNvPicPr>
            <a:picLocks noChangeAspect="1" noChangeArrowheads="1"/>
          </p:cNvPicPr>
          <p:nvPr/>
        </p:nvPicPr>
        <p:blipFill>
          <a:blip r:embed="rId6" cstate="print"/>
          <a:srcRect/>
          <a:stretch>
            <a:fillRect/>
          </a:stretch>
        </p:blipFill>
        <p:spPr bwMode="auto">
          <a:xfrm>
            <a:off x="2438400" y="4114800"/>
            <a:ext cx="381000" cy="38100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Title 1"/>
          <p:cNvSpPr>
            <a:spLocks noGrp="1"/>
          </p:cNvSpPr>
          <p:nvPr>
            <p:ph type="title"/>
          </p:nvPr>
        </p:nvSpPr>
        <p:spPr/>
        <p:txBody>
          <a:bodyPr/>
          <a:lstStyle/>
          <a:p>
            <a:endParaRPr lang="en-US" smtClean="0"/>
          </a:p>
        </p:txBody>
      </p:sp>
      <p:sp>
        <p:nvSpPr>
          <p:cNvPr id="318467" name="Content Placeholder 2"/>
          <p:cNvSpPr>
            <a:spLocks noGrp="1"/>
          </p:cNvSpPr>
          <p:nvPr>
            <p:ph idx="1"/>
          </p:nvPr>
        </p:nvSpPr>
        <p:spPr/>
        <p:txBody>
          <a:bodyPr/>
          <a:lstStyle/>
          <a:p>
            <a:endParaRPr lang="en-US" smtClean="0"/>
          </a:p>
        </p:txBody>
      </p:sp>
    </p:spTree>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i="1" smtClean="0"/>
              <a:t>Supercomputers</a:t>
            </a:r>
            <a:endParaRPr lang="en-GB" smtClean="0"/>
          </a:p>
        </p:txBody>
      </p:sp>
      <p:sp>
        <p:nvSpPr>
          <p:cNvPr id="33795" name="Content Placeholder 3"/>
          <p:cNvSpPr>
            <a:spLocks noGrp="1"/>
          </p:cNvSpPr>
          <p:nvPr>
            <p:ph idx="1"/>
          </p:nvPr>
        </p:nvSpPr>
        <p:spPr/>
        <p:txBody>
          <a:bodyPr/>
          <a:lstStyle/>
          <a:p>
            <a:endParaRPr lang="en-GB" smtClean="0"/>
          </a:p>
        </p:txBody>
      </p:sp>
      <p:pic>
        <p:nvPicPr>
          <p:cNvPr id="33796" name="Picture 3" descr="C:\Downloads\IBM_Blue_Gene_P_supercomputer.jpg"/>
          <p:cNvPicPr>
            <a:picLocks noChangeAspect="1" noChangeArrowheads="1"/>
          </p:cNvPicPr>
          <p:nvPr/>
        </p:nvPicPr>
        <p:blipFill>
          <a:blip r:embed="rId2" cstate="print"/>
          <a:srcRect/>
          <a:stretch>
            <a:fillRect/>
          </a:stretch>
        </p:blipFill>
        <p:spPr bwMode="auto">
          <a:xfrm>
            <a:off x="152400" y="990600"/>
            <a:ext cx="8763000" cy="510540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Title 1"/>
          <p:cNvSpPr>
            <a:spLocks noGrp="1"/>
          </p:cNvSpPr>
          <p:nvPr>
            <p:ph type="title"/>
          </p:nvPr>
        </p:nvSpPr>
        <p:spPr/>
        <p:txBody>
          <a:bodyPr/>
          <a:lstStyle/>
          <a:p>
            <a:endParaRPr lang="en-US" smtClean="0"/>
          </a:p>
        </p:txBody>
      </p:sp>
      <p:sp>
        <p:nvSpPr>
          <p:cNvPr id="319491" name="Content Placeholder 2"/>
          <p:cNvSpPr>
            <a:spLocks noGrp="1"/>
          </p:cNvSpPr>
          <p:nvPr>
            <p:ph idx="1"/>
          </p:nvPr>
        </p:nvSpPr>
        <p:spPr/>
        <p:txBody>
          <a:bodyPr/>
          <a:lstStyle/>
          <a:p>
            <a:endParaRPr lang="en-US" smtClean="0"/>
          </a:p>
        </p:txBody>
      </p:sp>
    </p:spTree>
  </p:cSld>
  <p:clrMapOvr>
    <a:masterClrMapping/>
  </p:clrMapOvr>
  <p:transition spd="med">
    <p:wipe dir="r"/>
  </p:transition>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Title 1"/>
          <p:cNvSpPr>
            <a:spLocks noGrp="1"/>
          </p:cNvSpPr>
          <p:nvPr>
            <p:ph type="title"/>
          </p:nvPr>
        </p:nvSpPr>
        <p:spPr/>
        <p:txBody>
          <a:bodyPr/>
          <a:lstStyle/>
          <a:p>
            <a:endParaRPr lang="en-US" smtClean="0"/>
          </a:p>
        </p:txBody>
      </p:sp>
      <p:sp>
        <p:nvSpPr>
          <p:cNvPr id="320515" name="Content Placeholder 2"/>
          <p:cNvSpPr>
            <a:spLocks noGrp="1"/>
          </p:cNvSpPr>
          <p:nvPr>
            <p:ph idx="1"/>
          </p:nvPr>
        </p:nvSpPr>
        <p:spPr/>
        <p:txBody>
          <a:bodyPr/>
          <a:lstStyle/>
          <a:p>
            <a:endParaRPr lang="en-US" smtClean="0"/>
          </a:p>
        </p:txBody>
      </p:sp>
    </p:spTree>
  </p:cSld>
  <p:clrMapOvr>
    <a:masterClrMapping/>
  </p:clrMapOvr>
  <p:transition spd="med">
    <p:wipe dir="r"/>
  </p:transition>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Title 1"/>
          <p:cNvSpPr>
            <a:spLocks noGrp="1"/>
          </p:cNvSpPr>
          <p:nvPr>
            <p:ph type="title"/>
          </p:nvPr>
        </p:nvSpPr>
        <p:spPr/>
        <p:txBody>
          <a:bodyPr/>
          <a:lstStyle/>
          <a:p>
            <a:endParaRPr lang="en-US" smtClean="0"/>
          </a:p>
        </p:txBody>
      </p:sp>
      <p:sp>
        <p:nvSpPr>
          <p:cNvPr id="321539" name="Content Placeholder 2"/>
          <p:cNvSpPr>
            <a:spLocks noGrp="1"/>
          </p:cNvSpPr>
          <p:nvPr>
            <p:ph idx="1"/>
          </p:nvPr>
        </p:nvSpPr>
        <p:spPr/>
        <p:txBody>
          <a:bodyPr/>
          <a:lstStyle/>
          <a:p>
            <a:endParaRPr lang="en-US" smtClean="0"/>
          </a:p>
        </p:txBody>
      </p:sp>
    </p:spTree>
  </p:cSld>
  <p:clrMapOvr>
    <a:masterClrMapping/>
  </p:clrMapOvr>
  <p:transition spd="med">
    <p:wipe dir="r"/>
  </p:transition>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Title 1"/>
          <p:cNvSpPr>
            <a:spLocks noGrp="1"/>
          </p:cNvSpPr>
          <p:nvPr>
            <p:ph type="title"/>
          </p:nvPr>
        </p:nvSpPr>
        <p:spPr/>
        <p:txBody>
          <a:bodyPr/>
          <a:lstStyle/>
          <a:p>
            <a:endParaRPr lang="en-US" smtClean="0"/>
          </a:p>
        </p:txBody>
      </p:sp>
      <p:sp>
        <p:nvSpPr>
          <p:cNvPr id="322563" name="Content Placeholder 2"/>
          <p:cNvSpPr>
            <a:spLocks noGrp="1"/>
          </p:cNvSpPr>
          <p:nvPr>
            <p:ph idx="1"/>
          </p:nvPr>
        </p:nvSpPr>
        <p:spPr/>
        <p:txBody>
          <a:bodyPr/>
          <a:lstStyle/>
          <a:p>
            <a:endParaRPr lang="en-US" smtClean="0"/>
          </a:p>
        </p:txBody>
      </p:sp>
    </p:spTree>
  </p:cSld>
  <p:clrMapOvr>
    <a:masterClrMapping/>
  </p:clrMapOvr>
  <p:transition spd="med">
    <p:wipe dir="r"/>
  </p:transition>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Title 1"/>
          <p:cNvSpPr>
            <a:spLocks noGrp="1"/>
          </p:cNvSpPr>
          <p:nvPr>
            <p:ph type="title"/>
          </p:nvPr>
        </p:nvSpPr>
        <p:spPr/>
        <p:txBody>
          <a:bodyPr/>
          <a:lstStyle/>
          <a:p>
            <a:endParaRPr lang="en-US" smtClean="0"/>
          </a:p>
        </p:txBody>
      </p:sp>
      <p:sp>
        <p:nvSpPr>
          <p:cNvPr id="323587" name="Content Placeholder 2"/>
          <p:cNvSpPr>
            <a:spLocks noGrp="1"/>
          </p:cNvSpPr>
          <p:nvPr>
            <p:ph idx="1"/>
          </p:nvPr>
        </p:nvSpPr>
        <p:spPr/>
        <p:txBody>
          <a:bodyPr/>
          <a:lstStyle/>
          <a:p>
            <a:endParaRPr lang="en-US" smtClean="0"/>
          </a:p>
        </p:txBody>
      </p:sp>
    </p:spTree>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GB" smtClean="0"/>
              <a:t>Parts of a Computer</a:t>
            </a:r>
          </a:p>
        </p:txBody>
      </p:sp>
      <p:pic>
        <p:nvPicPr>
          <p:cNvPr id="34819" name="Picture 3"/>
          <p:cNvPicPr>
            <a:picLocks noGrp="1" noChangeAspect="1" noChangeArrowheads="1"/>
          </p:cNvPicPr>
          <p:nvPr>
            <p:ph idx="1"/>
          </p:nvPr>
        </p:nvPicPr>
        <p:blipFill>
          <a:blip r:embed="rId2" cstate="print"/>
          <a:srcRect/>
          <a:stretch>
            <a:fillRect/>
          </a:stretch>
        </p:blipFill>
        <p:spPr>
          <a:xfrm>
            <a:off x="0" y="838200"/>
            <a:ext cx="9144000" cy="6019800"/>
          </a:xfrm>
          <a:noFill/>
        </p:spPr>
      </p:pic>
    </p:spTree>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304800" y="0"/>
            <a:ext cx="8585200" cy="806450"/>
          </a:xfrm>
        </p:spPr>
        <p:txBody>
          <a:bodyPr/>
          <a:lstStyle/>
          <a:p>
            <a:r>
              <a:rPr lang="en-US" smtClean="0"/>
              <a:t>Basic Parts of a Desktop Computer </a:t>
            </a:r>
            <a:endParaRPr lang="en-GB" smtClean="0"/>
          </a:p>
        </p:txBody>
      </p:sp>
      <p:sp>
        <p:nvSpPr>
          <p:cNvPr id="35843" name="Content Placeholder 2"/>
          <p:cNvSpPr>
            <a:spLocks noGrp="1"/>
          </p:cNvSpPr>
          <p:nvPr>
            <p:ph idx="1"/>
          </p:nvPr>
        </p:nvSpPr>
        <p:spPr/>
        <p:txBody>
          <a:bodyPr/>
          <a:lstStyle/>
          <a:p>
            <a:r>
              <a:rPr lang="en-GB" smtClean="0"/>
              <a:t>Monitor:- The two main types are cathode ray tube (CRT) and liquid crystal display (LCD) monitors.</a:t>
            </a:r>
          </a:p>
          <a:p>
            <a:r>
              <a:rPr lang="en-GB" smtClean="0"/>
              <a:t>The CRT monitor is big, like a tube television, and takes up a lot of desk space; however, it is the least expensive monitor option. </a:t>
            </a:r>
          </a:p>
          <a:p>
            <a:r>
              <a:rPr lang="en-GB" smtClean="0"/>
              <a:t>The LCD monitor is thin and saves energy, but costs more. Over the years you can expect to see fewer CRT monitors if not completely eliminated as LCD monitors become the standard </a:t>
            </a:r>
          </a:p>
          <a:p>
            <a:pPr>
              <a:buFont typeface="Monotype Sorts" pitchFamily="2" charset="2"/>
              <a:buNone/>
            </a:pPr>
            <a:endParaRPr lang="en-GB" smtClean="0"/>
          </a:p>
          <a:p>
            <a:pPr>
              <a:buFont typeface="Monotype Sorts" pitchFamily="2" charset="2"/>
              <a:buNone/>
            </a:pPr>
            <a:endParaRPr lang="en-GB" smtClean="0"/>
          </a:p>
        </p:txBody>
      </p:sp>
    </p:spTree>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t>Basic Parts of a Desktop Computer </a:t>
            </a:r>
            <a:endParaRPr lang="en-GB" smtClean="0"/>
          </a:p>
        </p:txBody>
      </p:sp>
      <p:grpSp>
        <p:nvGrpSpPr>
          <p:cNvPr id="36867" name="Group 2"/>
          <p:cNvGrpSpPr>
            <a:grpSpLocks noGrp="1"/>
          </p:cNvGrpSpPr>
          <p:nvPr>
            <p:ph idx="1"/>
          </p:nvPr>
        </p:nvGrpSpPr>
        <p:grpSpPr bwMode="auto">
          <a:xfrm>
            <a:off x="292100" y="1090613"/>
            <a:ext cx="8585200" cy="4757737"/>
            <a:chOff x="1271" y="7843"/>
            <a:chExt cx="8758" cy="4133"/>
          </a:xfrm>
        </p:grpSpPr>
        <p:pic>
          <p:nvPicPr>
            <p:cNvPr id="36870" name="Picture 121" descr="http://www.fotosearch.com/bthumb/CRT/CRT449/15499-10dg.jpg"/>
            <p:cNvPicPr>
              <a:picLocks noChangeAspect="1" noChangeArrowheads="1"/>
            </p:cNvPicPr>
            <p:nvPr/>
          </p:nvPicPr>
          <p:blipFill>
            <a:blip r:embed="rId2" r:link="rId3" cstate="print"/>
            <a:srcRect/>
            <a:stretch>
              <a:fillRect/>
            </a:stretch>
          </p:blipFill>
          <p:spPr bwMode="auto">
            <a:xfrm>
              <a:off x="1271" y="7843"/>
              <a:ext cx="3727" cy="3506"/>
            </a:xfrm>
            <a:prstGeom prst="rect">
              <a:avLst/>
            </a:prstGeom>
            <a:noFill/>
            <a:ln w="9525">
              <a:noFill/>
              <a:miter lim="800000"/>
              <a:headEnd/>
              <a:tailEnd/>
            </a:ln>
          </p:spPr>
        </p:pic>
        <p:pic>
          <p:nvPicPr>
            <p:cNvPr id="36871" name="Picture 122" descr="http://www.fotosearch.com/bthumb/PDS/PDS039/BU010155.jpg"/>
            <p:cNvPicPr>
              <a:picLocks noChangeAspect="1" noChangeArrowheads="1"/>
            </p:cNvPicPr>
            <p:nvPr/>
          </p:nvPicPr>
          <p:blipFill>
            <a:blip r:embed="rId4" r:link="rId5" cstate="print"/>
            <a:srcRect/>
            <a:stretch>
              <a:fillRect/>
            </a:stretch>
          </p:blipFill>
          <p:spPr bwMode="auto">
            <a:xfrm>
              <a:off x="6357" y="7843"/>
              <a:ext cx="3672" cy="3181"/>
            </a:xfrm>
            <a:prstGeom prst="rect">
              <a:avLst/>
            </a:prstGeom>
            <a:noFill/>
            <a:ln w="9525">
              <a:noFill/>
              <a:miter lim="800000"/>
              <a:headEnd/>
              <a:tailEnd/>
            </a:ln>
          </p:spPr>
        </p:pic>
        <p:sp>
          <p:nvSpPr>
            <p:cNvPr id="36872" name="Text Box 5"/>
            <p:cNvSpPr txBox="1">
              <a:spLocks noChangeArrowheads="1"/>
            </p:cNvSpPr>
            <p:nvPr/>
          </p:nvSpPr>
          <p:spPr bwMode="auto">
            <a:xfrm>
              <a:off x="1271" y="11439"/>
              <a:ext cx="8504" cy="537"/>
            </a:xfrm>
            <a:prstGeom prst="rect">
              <a:avLst/>
            </a:prstGeom>
            <a:solidFill>
              <a:srgbClr val="FFFFFF"/>
            </a:solidFill>
            <a:ln w="9525">
              <a:noFill/>
              <a:miter lim="800000"/>
              <a:headEnd/>
              <a:tailEnd/>
            </a:ln>
          </p:spPr>
          <p:txBody>
            <a:bodyPr lIns="0" tIns="0" rIns="0" bIns="0">
              <a:spAutoFit/>
            </a:bodyPr>
            <a:lstStyle/>
            <a:p>
              <a:pPr>
                <a:spcAft>
                  <a:spcPts val="1000"/>
                </a:spcAft>
              </a:pPr>
              <a:r>
                <a:rPr lang="en-US" sz="1200" b="1">
                  <a:latin typeface="Calibri" pitchFamily="34" charset="0"/>
                </a:rPr>
                <a:t>Figure 1.10a  An LCD Monitor 		                    Figure 1.10b A CRT Monitor</a:t>
              </a:r>
              <a:endParaRPr lang="en-US"/>
            </a:p>
          </p:txBody>
        </p:sp>
      </p:grpSp>
      <p:sp>
        <p:nvSpPr>
          <p:cNvPr id="36868" name="Rectangle 7"/>
          <p:cNvSpPr>
            <a:spLocks noChangeArrowheads="1"/>
          </p:cNvSpPr>
          <p:nvPr/>
        </p:nvSpPr>
        <p:spPr bwMode="auto">
          <a:xfrm>
            <a:off x="533400" y="5334000"/>
            <a:ext cx="2416175" cy="461963"/>
          </a:xfrm>
          <a:prstGeom prst="rect">
            <a:avLst/>
          </a:prstGeom>
          <a:noFill/>
          <a:ln w="9525">
            <a:noFill/>
            <a:miter lim="800000"/>
            <a:headEnd/>
            <a:tailEnd/>
          </a:ln>
        </p:spPr>
        <p:txBody>
          <a:bodyPr wrap="none">
            <a:spAutoFit/>
          </a:bodyPr>
          <a:lstStyle/>
          <a:p>
            <a:r>
              <a:rPr lang="en-GB">
                <a:solidFill>
                  <a:schemeClr val="bg2"/>
                </a:solidFill>
              </a:rPr>
              <a:t>An LCD Monitor </a:t>
            </a:r>
          </a:p>
        </p:txBody>
      </p:sp>
      <p:sp>
        <p:nvSpPr>
          <p:cNvPr id="36869" name="Rectangle 8"/>
          <p:cNvSpPr>
            <a:spLocks noChangeArrowheads="1"/>
          </p:cNvSpPr>
          <p:nvPr/>
        </p:nvSpPr>
        <p:spPr bwMode="auto">
          <a:xfrm>
            <a:off x="6096000" y="5257800"/>
            <a:ext cx="2127250" cy="461963"/>
          </a:xfrm>
          <a:prstGeom prst="rect">
            <a:avLst/>
          </a:prstGeom>
          <a:noFill/>
          <a:ln w="9525">
            <a:noFill/>
            <a:miter lim="800000"/>
            <a:headEnd/>
            <a:tailEnd/>
          </a:ln>
        </p:spPr>
        <p:txBody>
          <a:bodyPr wrap="none">
            <a:spAutoFit/>
          </a:bodyPr>
          <a:lstStyle/>
          <a:p>
            <a:r>
              <a:rPr lang="en-GB">
                <a:solidFill>
                  <a:schemeClr val="bg2"/>
                </a:solidFill>
              </a:rPr>
              <a:t>A CRT Monitor</a:t>
            </a:r>
          </a:p>
        </p:txBody>
      </p:sp>
    </p:spTree>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mtClean="0"/>
              <a:t>Basic Parts of a Desktop Computer </a:t>
            </a:r>
            <a:endParaRPr lang="en-GB" smtClean="0"/>
          </a:p>
        </p:txBody>
      </p:sp>
      <p:grpSp>
        <p:nvGrpSpPr>
          <p:cNvPr id="37891" name="Group 5"/>
          <p:cNvGrpSpPr>
            <a:grpSpLocks noGrp="1"/>
          </p:cNvGrpSpPr>
          <p:nvPr>
            <p:ph idx="1"/>
          </p:nvPr>
        </p:nvGrpSpPr>
        <p:grpSpPr bwMode="auto">
          <a:xfrm>
            <a:off x="381000" y="1371600"/>
            <a:ext cx="4800600" cy="2209800"/>
            <a:chOff x="1275" y="2192"/>
            <a:chExt cx="3282" cy="4990"/>
          </a:xfrm>
        </p:grpSpPr>
        <p:pic>
          <p:nvPicPr>
            <p:cNvPr id="37899" name="Picture 123" descr="Click to enlarge"/>
            <p:cNvPicPr>
              <a:picLocks noChangeAspect="1" noChangeArrowheads="1"/>
            </p:cNvPicPr>
            <p:nvPr/>
          </p:nvPicPr>
          <p:blipFill>
            <a:blip r:embed="rId2" cstate="print"/>
            <a:srcRect t="5333" b="5333"/>
            <a:stretch>
              <a:fillRect/>
            </a:stretch>
          </p:blipFill>
          <p:spPr bwMode="auto">
            <a:xfrm>
              <a:off x="1275" y="2192"/>
              <a:ext cx="3282" cy="4503"/>
            </a:xfrm>
            <a:prstGeom prst="rect">
              <a:avLst/>
            </a:prstGeom>
            <a:noFill/>
            <a:ln w="9525">
              <a:noFill/>
              <a:miter lim="800000"/>
              <a:headEnd/>
              <a:tailEnd/>
            </a:ln>
          </p:spPr>
        </p:pic>
        <p:sp>
          <p:nvSpPr>
            <p:cNvPr id="37900" name="Text Box 7"/>
            <p:cNvSpPr txBox="1">
              <a:spLocks noChangeArrowheads="1"/>
            </p:cNvSpPr>
            <p:nvPr/>
          </p:nvSpPr>
          <p:spPr bwMode="auto">
            <a:xfrm>
              <a:off x="1322" y="6790"/>
              <a:ext cx="2700" cy="392"/>
            </a:xfrm>
            <a:prstGeom prst="rect">
              <a:avLst/>
            </a:prstGeom>
            <a:solidFill>
              <a:srgbClr val="FFFFFF"/>
            </a:solidFill>
            <a:ln w="9525">
              <a:noFill/>
              <a:miter lim="800000"/>
              <a:headEnd/>
              <a:tailEnd/>
            </a:ln>
          </p:spPr>
          <p:txBody>
            <a:bodyPr lIns="0" tIns="0" rIns="0" bIns="0"/>
            <a:lstStyle/>
            <a:p>
              <a:pPr>
                <a:spcAft>
                  <a:spcPts val="1000"/>
                </a:spcAft>
              </a:pPr>
              <a:r>
                <a:rPr lang="en-GB" b="1">
                  <a:solidFill>
                    <a:schemeClr val="bg2"/>
                  </a:solidFill>
                </a:rPr>
                <a:t>Power Cord</a:t>
              </a:r>
              <a:r>
                <a:rPr lang="en-GB">
                  <a:solidFill>
                    <a:schemeClr val="bg2"/>
                  </a:solidFill>
                </a:rPr>
                <a:t> </a:t>
              </a:r>
            </a:p>
            <a:p>
              <a:pPr>
                <a:spcAft>
                  <a:spcPts val="1000"/>
                </a:spcAft>
              </a:pPr>
              <a:endParaRPr lang="en-GB" sz="1200"/>
            </a:p>
          </p:txBody>
        </p:sp>
      </p:grpSp>
      <p:pic>
        <p:nvPicPr>
          <p:cNvPr id="37892" name="Picture 1" descr="computer keyboard"/>
          <p:cNvPicPr>
            <a:picLocks noChangeAspect="1" noChangeArrowheads="1"/>
          </p:cNvPicPr>
          <p:nvPr/>
        </p:nvPicPr>
        <p:blipFill>
          <a:blip r:embed="rId3" cstate="print"/>
          <a:srcRect/>
          <a:stretch>
            <a:fillRect/>
          </a:stretch>
        </p:blipFill>
        <p:spPr bwMode="auto">
          <a:xfrm>
            <a:off x="5426075" y="1447800"/>
            <a:ext cx="3489325" cy="2149475"/>
          </a:xfrm>
          <a:prstGeom prst="rect">
            <a:avLst/>
          </a:prstGeom>
          <a:noFill/>
          <a:ln w="9525">
            <a:noFill/>
            <a:miter lim="800000"/>
            <a:headEnd/>
            <a:tailEnd/>
          </a:ln>
        </p:spPr>
      </p:pic>
      <p:pic>
        <p:nvPicPr>
          <p:cNvPr id="37893" name="Picture 169" descr="Erogonomic Keyboard"/>
          <p:cNvPicPr>
            <a:picLocks noChangeAspect="1" noChangeArrowheads="1"/>
          </p:cNvPicPr>
          <p:nvPr/>
        </p:nvPicPr>
        <p:blipFill>
          <a:blip r:embed="rId4" cstate="print"/>
          <a:srcRect/>
          <a:stretch>
            <a:fillRect/>
          </a:stretch>
        </p:blipFill>
        <p:spPr bwMode="auto">
          <a:xfrm>
            <a:off x="381000" y="4114800"/>
            <a:ext cx="4572000" cy="1600200"/>
          </a:xfrm>
          <a:prstGeom prst="rect">
            <a:avLst/>
          </a:prstGeom>
          <a:noFill/>
          <a:ln w="9525">
            <a:noFill/>
            <a:miter lim="800000"/>
            <a:headEnd/>
            <a:tailEnd/>
          </a:ln>
        </p:spPr>
      </p:pic>
      <p:sp>
        <p:nvSpPr>
          <p:cNvPr id="37894" name="Text Box 7"/>
          <p:cNvSpPr txBox="1">
            <a:spLocks noChangeArrowheads="1"/>
          </p:cNvSpPr>
          <p:nvPr/>
        </p:nvSpPr>
        <p:spPr bwMode="auto">
          <a:xfrm>
            <a:off x="533400" y="5791200"/>
            <a:ext cx="3949700" cy="457200"/>
          </a:xfrm>
          <a:prstGeom prst="rect">
            <a:avLst/>
          </a:prstGeom>
          <a:solidFill>
            <a:srgbClr val="FFFFFF"/>
          </a:solidFill>
          <a:ln w="9525">
            <a:noFill/>
            <a:miter lim="800000"/>
            <a:headEnd/>
            <a:tailEnd/>
          </a:ln>
        </p:spPr>
        <p:txBody>
          <a:bodyPr lIns="0" tIns="0" rIns="0" bIns="0"/>
          <a:lstStyle/>
          <a:p>
            <a:pPr>
              <a:spcAft>
                <a:spcPts val="1000"/>
              </a:spcAft>
            </a:pPr>
            <a:r>
              <a:rPr lang="en-GB" b="1">
                <a:solidFill>
                  <a:schemeClr val="bg2"/>
                </a:solidFill>
              </a:rPr>
              <a:t>Keyborad</a:t>
            </a:r>
            <a:r>
              <a:rPr lang="en-GB">
                <a:solidFill>
                  <a:schemeClr val="bg2"/>
                </a:solidFill>
              </a:rPr>
              <a:t> </a:t>
            </a:r>
          </a:p>
          <a:p>
            <a:pPr>
              <a:spcAft>
                <a:spcPts val="1000"/>
              </a:spcAft>
            </a:pPr>
            <a:endParaRPr lang="en-GB" sz="1200"/>
          </a:p>
        </p:txBody>
      </p:sp>
      <p:sp>
        <p:nvSpPr>
          <p:cNvPr id="37895" name="Text Box 7"/>
          <p:cNvSpPr txBox="1">
            <a:spLocks noChangeArrowheads="1"/>
          </p:cNvSpPr>
          <p:nvPr/>
        </p:nvSpPr>
        <p:spPr bwMode="auto">
          <a:xfrm>
            <a:off x="5029200" y="3657600"/>
            <a:ext cx="3949700" cy="304800"/>
          </a:xfrm>
          <a:prstGeom prst="rect">
            <a:avLst/>
          </a:prstGeom>
          <a:solidFill>
            <a:srgbClr val="FFFFFF"/>
          </a:solidFill>
          <a:ln w="9525">
            <a:noFill/>
            <a:miter lim="800000"/>
            <a:headEnd/>
            <a:tailEnd/>
          </a:ln>
        </p:spPr>
        <p:txBody>
          <a:bodyPr lIns="0" tIns="0" rIns="0" bIns="0"/>
          <a:lstStyle/>
          <a:p>
            <a:pPr>
              <a:spcAft>
                <a:spcPts val="1000"/>
              </a:spcAft>
            </a:pPr>
            <a:r>
              <a:rPr lang="en-GB" b="1">
                <a:solidFill>
                  <a:schemeClr val="bg2"/>
                </a:solidFill>
              </a:rPr>
              <a:t>Keyboard</a:t>
            </a:r>
            <a:r>
              <a:rPr lang="en-GB">
                <a:solidFill>
                  <a:schemeClr val="bg2"/>
                </a:solidFill>
              </a:rPr>
              <a:t> </a:t>
            </a:r>
          </a:p>
          <a:p>
            <a:pPr>
              <a:spcAft>
                <a:spcPts val="1000"/>
              </a:spcAft>
            </a:pPr>
            <a:endParaRPr lang="en-GB" sz="1200"/>
          </a:p>
        </p:txBody>
      </p:sp>
      <p:grpSp>
        <p:nvGrpSpPr>
          <p:cNvPr id="37896" name="Group 11"/>
          <p:cNvGrpSpPr>
            <a:grpSpLocks/>
          </p:cNvGrpSpPr>
          <p:nvPr/>
        </p:nvGrpSpPr>
        <p:grpSpPr bwMode="auto">
          <a:xfrm>
            <a:off x="5029200" y="4038600"/>
            <a:ext cx="4114800" cy="2003425"/>
            <a:chOff x="1440" y="3586"/>
            <a:chExt cx="2711" cy="3275"/>
          </a:xfrm>
        </p:grpSpPr>
        <p:pic>
          <p:nvPicPr>
            <p:cNvPr id="37897" name="Picture 125" descr="http://www.fotosearch.com/bthumb/CRT/CRT149/008217IL.jpg"/>
            <p:cNvPicPr>
              <a:picLocks noChangeAspect="1" noChangeArrowheads="1"/>
            </p:cNvPicPr>
            <p:nvPr/>
          </p:nvPicPr>
          <p:blipFill>
            <a:blip r:embed="rId5" r:link="rId6" cstate="print"/>
            <a:srcRect/>
            <a:stretch>
              <a:fillRect/>
            </a:stretch>
          </p:blipFill>
          <p:spPr bwMode="auto">
            <a:xfrm>
              <a:off x="1440" y="3586"/>
              <a:ext cx="2535" cy="2550"/>
            </a:xfrm>
            <a:prstGeom prst="rect">
              <a:avLst/>
            </a:prstGeom>
            <a:noFill/>
            <a:ln w="9525">
              <a:noFill/>
              <a:miter lim="800000"/>
              <a:headEnd/>
              <a:tailEnd/>
            </a:ln>
          </p:spPr>
        </p:pic>
        <p:sp>
          <p:nvSpPr>
            <p:cNvPr id="37898" name="Text Box 13"/>
            <p:cNvSpPr txBox="1">
              <a:spLocks noChangeArrowheads="1"/>
            </p:cNvSpPr>
            <p:nvPr/>
          </p:nvSpPr>
          <p:spPr bwMode="auto">
            <a:xfrm>
              <a:off x="1440" y="6226"/>
              <a:ext cx="2711" cy="635"/>
            </a:xfrm>
            <a:prstGeom prst="rect">
              <a:avLst/>
            </a:prstGeom>
            <a:solidFill>
              <a:srgbClr val="FFFFFF"/>
            </a:solidFill>
            <a:ln w="9525">
              <a:noFill/>
              <a:miter lim="800000"/>
              <a:headEnd/>
              <a:tailEnd/>
            </a:ln>
          </p:spPr>
          <p:txBody>
            <a:bodyPr lIns="0" tIns="0" rIns="0" bIns="0"/>
            <a:lstStyle/>
            <a:p>
              <a:pPr>
                <a:spcAft>
                  <a:spcPts val="1000"/>
                </a:spcAft>
              </a:pPr>
              <a:r>
                <a:rPr lang="en-US" sz="2000" b="1">
                  <a:solidFill>
                    <a:schemeClr val="bg2"/>
                  </a:solidFill>
                  <a:latin typeface="Calibri" pitchFamily="34" charset="0"/>
                </a:rPr>
                <a:t>Mouse</a:t>
              </a:r>
              <a:r>
                <a:rPr lang="en-US" sz="2000" b="1">
                  <a:latin typeface="Calibri" pitchFamily="34" charset="0"/>
                </a:rPr>
                <a:t>A</a:t>
              </a:r>
              <a:r>
                <a:rPr lang="en-US" sz="1200" b="1">
                  <a:latin typeface="Calibri" pitchFamily="34" charset="0"/>
                </a:rPr>
                <a:t> Mechanical Mouse</a:t>
              </a:r>
              <a:endParaRPr lang="en-US"/>
            </a:p>
          </p:txBody>
        </p:sp>
      </p:grpSp>
    </p:spTree>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smtClean="0"/>
              <a:t>Basic Parts of a Desktop Computer </a:t>
            </a:r>
            <a:endParaRPr lang="en-GB" smtClean="0"/>
          </a:p>
        </p:txBody>
      </p:sp>
      <p:grpSp>
        <p:nvGrpSpPr>
          <p:cNvPr id="38915" name="Group 2"/>
          <p:cNvGrpSpPr>
            <a:grpSpLocks noGrp="1"/>
          </p:cNvGrpSpPr>
          <p:nvPr>
            <p:ph idx="1"/>
          </p:nvPr>
        </p:nvGrpSpPr>
        <p:grpSpPr bwMode="auto">
          <a:xfrm>
            <a:off x="292100" y="1090613"/>
            <a:ext cx="8585200" cy="4757737"/>
            <a:chOff x="1080" y="2095"/>
            <a:chExt cx="6450" cy="6627"/>
          </a:xfrm>
        </p:grpSpPr>
        <p:pic>
          <p:nvPicPr>
            <p:cNvPr id="38916" name="Picture 149" descr="Intel - D865GLCLK - Socket 478 Motherboard with Audio, Video, AGP 8X/4X/1X, USB 2.0, Serial ATA, Hyper-Threading Technology and Gigabit LAN Support"/>
            <p:cNvPicPr>
              <a:picLocks noChangeAspect="1" noChangeArrowheads="1"/>
            </p:cNvPicPr>
            <p:nvPr/>
          </p:nvPicPr>
          <p:blipFill>
            <a:blip r:embed="rId2" cstate="print"/>
            <a:srcRect/>
            <a:stretch>
              <a:fillRect/>
            </a:stretch>
          </p:blipFill>
          <p:spPr bwMode="auto">
            <a:xfrm>
              <a:off x="1080" y="2095"/>
              <a:ext cx="6450" cy="6000"/>
            </a:xfrm>
            <a:prstGeom prst="rect">
              <a:avLst/>
            </a:prstGeom>
            <a:noFill/>
            <a:ln w="9525">
              <a:noFill/>
              <a:miter lim="800000"/>
              <a:headEnd/>
              <a:tailEnd/>
            </a:ln>
          </p:spPr>
        </p:pic>
        <p:sp>
          <p:nvSpPr>
            <p:cNvPr id="38917" name="Text Box 4"/>
            <p:cNvSpPr txBox="1">
              <a:spLocks noChangeArrowheads="1"/>
            </p:cNvSpPr>
            <p:nvPr/>
          </p:nvSpPr>
          <p:spPr bwMode="auto">
            <a:xfrm>
              <a:off x="1080" y="8185"/>
              <a:ext cx="5222" cy="537"/>
            </a:xfrm>
            <a:prstGeom prst="rect">
              <a:avLst/>
            </a:prstGeom>
            <a:solidFill>
              <a:srgbClr val="FFFFFF"/>
            </a:solidFill>
            <a:ln w="9525">
              <a:noFill/>
              <a:miter lim="800000"/>
              <a:headEnd/>
              <a:tailEnd/>
            </a:ln>
          </p:spPr>
          <p:txBody>
            <a:bodyPr lIns="0" tIns="0" rIns="0" bIns="0">
              <a:spAutoFit/>
            </a:bodyPr>
            <a:lstStyle/>
            <a:p>
              <a:pPr>
                <a:spcAft>
                  <a:spcPts val="1000"/>
                </a:spcAft>
              </a:pPr>
              <a:r>
                <a:rPr lang="en-US" sz="1200" b="1">
                  <a:latin typeface="Calibri" pitchFamily="34" charset="0"/>
                </a:rPr>
                <a:t>Figure 1.15  Labeled Back View of Computer Case</a:t>
              </a:r>
              <a:endParaRPr lang="en-US"/>
            </a:p>
          </p:txBody>
        </p:sp>
      </p:grpSp>
    </p:spTree>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z="2400" smtClean="0"/>
              <a:t>Basic Parts of a Desktop Computer:-  </a:t>
            </a:r>
            <a:r>
              <a:rPr lang="en-GB" sz="2400" smtClean="0"/>
              <a:t>An Expansion Board</a:t>
            </a:r>
          </a:p>
        </p:txBody>
      </p:sp>
      <p:pic>
        <p:nvPicPr>
          <p:cNvPr id="39939" name="Picture 154" descr="Image:Fitting-expansion-card.JPG"/>
          <p:cNvPicPr>
            <a:picLocks noChangeAspect="1" noChangeArrowheads="1"/>
          </p:cNvPicPr>
          <p:nvPr/>
        </p:nvPicPr>
        <p:blipFill>
          <a:blip r:embed="rId2" r:link="rId3" cstate="print"/>
          <a:srcRect t="14000" b="39999"/>
          <a:stretch>
            <a:fillRect/>
          </a:stretch>
        </p:blipFill>
        <p:spPr bwMode="auto">
          <a:xfrm>
            <a:off x="292100" y="1090613"/>
            <a:ext cx="8585200" cy="4319587"/>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smtClean="0"/>
              <a:t>Basic Parts of a Desktop Computer </a:t>
            </a:r>
            <a:endParaRPr lang="en-GB" smtClean="0"/>
          </a:p>
        </p:txBody>
      </p:sp>
      <p:grpSp>
        <p:nvGrpSpPr>
          <p:cNvPr id="40963" name="Group 2"/>
          <p:cNvGrpSpPr>
            <a:grpSpLocks noGrp="1"/>
          </p:cNvGrpSpPr>
          <p:nvPr>
            <p:ph idx="1"/>
          </p:nvPr>
        </p:nvGrpSpPr>
        <p:grpSpPr bwMode="auto">
          <a:xfrm>
            <a:off x="292100" y="1090613"/>
            <a:ext cx="8597900" cy="4773612"/>
            <a:chOff x="7209" y="5826"/>
            <a:chExt cx="2786" cy="2671"/>
          </a:xfrm>
        </p:grpSpPr>
        <p:pic>
          <p:nvPicPr>
            <p:cNvPr id="40965" name="Picture 198" descr="Network Card"/>
            <p:cNvPicPr>
              <a:picLocks noChangeAspect="1" noChangeArrowheads="1"/>
            </p:cNvPicPr>
            <p:nvPr/>
          </p:nvPicPr>
          <p:blipFill>
            <a:blip r:embed="rId2" cstate="print"/>
            <a:srcRect l="10971" t="14066" r="10971" b="14066"/>
            <a:stretch>
              <a:fillRect/>
            </a:stretch>
          </p:blipFill>
          <p:spPr bwMode="auto">
            <a:xfrm>
              <a:off x="7209" y="5826"/>
              <a:ext cx="2782" cy="2233"/>
            </a:xfrm>
            <a:prstGeom prst="rect">
              <a:avLst/>
            </a:prstGeom>
            <a:noFill/>
            <a:ln w="9525">
              <a:noFill/>
              <a:miter lim="800000"/>
              <a:headEnd/>
              <a:tailEnd/>
            </a:ln>
          </p:spPr>
        </p:pic>
        <p:sp>
          <p:nvSpPr>
            <p:cNvPr id="40966" name="Text Box 4"/>
            <p:cNvSpPr txBox="1">
              <a:spLocks noChangeArrowheads="1"/>
            </p:cNvSpPr>
            <p:nvPr/>
          </p:nvSpPr>
          <p:spPr bwMode="auto">
            <a:xfrm>
              <a:off x="7213" y="8158"/>
              <a:ext cx="2782" cy="339"/>
            </a:xfrm>
            <a:prstGeom prst="rect">
              <a:avLst/>
            </a:prstGeom>
            <a:solidFill>
              <a:srgbClr val="FFFFFF"/>
            </a:solidFill>
            <a:ln w="9525">
              <a:noFill/>
              <a:miter lim="800000"/>
              <a:headEnd/>
              <a:tailEnd/>
            </a:ln>
          </p:spPr>
          <p:txBody>
            <a:bodyPr lIns="0" tIns="0" rIns="0" bIns="0"/>
            <a:lstStyle/>
            <a:p>
              <a:pPr>
                <a:spcAft>
                  <a:spcPts val="1000"/>
                </a:spcAft>
              </a:pPr>
              <a:r>
                <a:rPr lang="en-GB">
                  <a:solidFill>
                    <a:schemeClr val="bg2"/>
                  </a:solidFill>
                </a:rPr>
                <a:t>The network card allows your computer to communicate over a network</a:t>
              </a:r>
              <a:r>
                <a:rPr lang="en-US" sz="1200" b="1">
                  <a:latin typeface="Calibri" pitchFamily="34" charset="0"/>
                </a:rPr>
                <a:t>1.18 A network card</a:t>
              </a:r>
              <a:endParaRPr lang="en-US"/>
            </a:p>
          </p:txBody>
        </p:sp>
      </p:grpSp>
      <p:sp>
        <p:nvSpPr>
          <p:cNvPr id="40964" name="Rectangle 6"/>
          <p:cNvSpPr>
            <a:spLocks noChangeArrowheads="1"/>
          </p:cNvSpPr>
          <p:nvPr/>
        </p:nvSpPr>
        <p:spPr bwMode="auto">
          <a:xfrm>
            <a:off x="1295400" y="4495800"/>
            <a:ext cx="2082800" cy="461963"/>
          </a:xfrm>
          <a:prstGeom prst="rect">
            <a:avLst/>
          </a:prstGeom>
          <a:noFill/>
          <a:ln w="9525">
            <a:noFill/>
            <a:miter lim="800000"/>
            <a:headEnd/>
            <a:tailEnd/>
          </a:ln>
        </p:spPr>
        <p:txBody>
          <a:bodyPr wrap="none">
            <a:spAutoFit/>
          </a:bodyPr>
          <a:lstStyle/>
          <a:p>
            <a:r>
              <a:rPr lang="en-GB" b="1">
                <a:solidFill>
                  <a:schemeClr val="bg2"/>
                </a:solidFill>
              </a:rPr>
              <a:t>Network card</a:t>
            </a:r>
            <a:r>
              <a:rPr lang="en-GB">
                <a:solidFill>
                  <a:schemeClr val="bg2"/>
                </a:solidFill>
              </a:rPr>
              <a:t> </a:t>
            </a:r>
          </a:p>
        </p:txBody>
      </p:sp>
    </p:spTree>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GB" smtClean="0"/>
              <a:t>Communication Devices</a:t>
            </a:r>
          </a:p>
        </p:txBody>
      </p:sp>
      <p:sp>
        <p:nvSpPr>
          <p:cNvPr id="41987" name="Content Placeholder 2"/>
          <p:cNvSpPr>
            <a:spLocks noGrp="1"/>
          </p:cNvSpPr>
          <p:nvPr>
            <p:ph idx="1"/>
          </p:nvPr>
        </p:nvSpPr>
        <p:spPr/>
        <p:txBody>
          <a:bodyPr/>
          <a:lstStyle/>
          <a:p>
            <a:r>
              <a:rPr lang="en-GB" smtClean="0"/>
              <a:t>Communication devices make it possible for computers to communicate with each other and share information and other resources in a network environment. </a:t>
            </a:r>
          </a:p>
          <a:p>
            <a:r>
              <a:rPr lang="en-GB" smtClean="0"/>
              <a:t>When computers are linked together to facilitate some form of communication, such a set up is referred to as a Network. </a:t>
            </a:r>
          </a:p>
          <a:p>
            <a:r>
              <a:rPr lang="en-GB" smtClean="0"/>
              <a:t>When the radius of the network is within a short range, the network is called a Local Area Network (LAN) and if the radius spans over long distances like cities and even countries, it is called a Wide Area Network (WAN).</a:t>
            </a:r>
          </a:p>
          <a:p>
            <a:endParaRPr lang="en-GB" smtClean="0"/>
          </a:p>
        </p:txBody>
      </p:sp>
    </p:spTree>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304800" y="1103313"/>
            <a:ext cx="8585200" cy="573087"/>
          </a:xfrm>
        </p:spPr>
        <p:txBody>
          <a:bodyPr/>
          <a:lstStyle/>
          <a:p>
            <a:pPr>
              <a:buFont typeface="Monotype Sorts" pitchFamily="2" charset="2"/>
              <a:buNone/>
            </a:pPr>
            <a:r>
              <a:rPr lang="en-US" smtClean="0"/>
              <a:t>How is a </a:t>
            </a:r>
            <a:r>
              <a:rPr lang="en-US" smtClean="0">
                <a:solidFill>
                  <a:srgbClr val="D94439"/>
                </a:solidFill>
              </a:rPr>
              <a:t>computer</a:t>
            </a:r>
            <a:r>
              <a:rPr lang="en-US" smtClean="0"/>
              <a:t> defined?</a:t>
            </a:r>
          </a:p>
        </p:txBody>
      </p:sp>
      <p:sp>
        <p:nvSpPr>
          <p:cNvPr id="6147" name="Rectangle 2"/>
          <p:cNvSpPr>
            <a:spLocks noGrp="1" noChangeArrowheads="1"/>
          </p:cNvSpPr>
          <p:nvPr>
            <p:ph type="title"/>
          </p:nvPr>
        </p:nvSpPr>
        <p:spPr/>
        <p:txBody>
          <a:bodyPr/>
          <a:lstStyle/>
          <a:p>
            <a:r>
              <a:rPr lang="en-US" smtClean="0"/>
              <a:t>What Is a Computer?</a:t>
            </a:r>
          </a:p>
        </p:txBody>
      </p:sp>
      <p:sp>
        <p:nvSpPr>
          <p:cNvPr id="6148" name="Text Box 6"/>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6</a:t>
            </a:r>
          </a:p>
        </p:txBody>
      </p:sp>
      <p:grpSp>
        <p:nvGrpSpPr>
          <p:cNvPr id="2" name="Group 37"/>
          <p:cNvGrpSpPr>
            <a:grpSpLocks/>
          </p:cNvGrpSpPr>
          <p:nvPr/>
        </p:nvGrpSpPr>
        <p:grpSpPr bwMode="auto">
          <a:xfrm>
            <a:off x="1524000" y="4495800"/>
            <a:ext cx="4648200" cy="1600200"/>
            <a:chOff x="1200" y="2832"/>
            <a:chExt cx="2928" cy="1008"/>
          </a:xfrm>
        </p:grpSpPr>
        <p:sp>
          <p:nvSpPr>
            <p:cNvPr id="6160" name="AutoShape 17"/>
            <p:cNvSpPr>
              <a:spLocks noChangeArrowheads="1"/>
            </p:cNvSpPr>
            <p:nvPr/>
          </p:nvSpPr>
          <p:spPr bwMode="auto">
            <a:xfrm>
              <a:off x="1632" y="2832"/>
              <a:ext cx="2496" cy="1008"/>
            </a:xfrm>
            <a:prstGeom prst="doubleWave">
              <a:avLst>
                <a:gd name="adj1" fmla="val 6500"/>
                <a:gd name="adj2" fmla="val 0"/>
              </a:avLst>
            </a:prstGeom>
            <a:solidFill>
              <a:srgbClr val="008000"/>
            </a:solidFill>
            <a:ln w="9525">
              <a:noFill/>
              <a:miter lim="800000"/>
              <a:headEnd/>
              <a:tailEnd/>
            </a:ln>
          </p:spPr>
          <p:txBody>
            <a:bodyPr wrap="none" anchor="ctr"/>
            <a:lstStyle/>
            <a:p>
              <a:endParaRPr lang="en-GB"/>
            </a:p>
          </p:txBody>
        </p:sp>
        <p:sp>
          <p:nvSpPr>
            <p:cNvPr id="6161" name="Rectangle 19"/>
            <p:cNvSpPr>
              <a:spLocks noChangeArrowheads="1"/>
            </p:cNvSpPr>
            <p:nvPr/>
          </p:nvSpPr>
          <p:spPr bwMode="auto">
            <a:xfrm>
              <a:off x="1200" y="3216"/>
              <a:ext cx="2766" cy="288"/>
            </a:xfrm>
            <a:prstGeom prst="rect">
              <a:avLst/>
            </a:prstGeom>
            <a:noFill/>
            <a:ln w="9525">
              <a:noFill/>
              <a:miter lim="800000"/>
              <a:headEnd/>
              <a:tailEnd/>
            </a:ln>
          </p:spPr>
          <p:txBody>
            <a:bodyPr wrap="none">
              <a:spAutoFit/>
            </a:bodyPr>
            <a:lstStyle/>
            <a:p>
              <a:pPr lvl="2">
                <a:spcBef>
                  <a:spcPct val="20000"/>
                </a:spcBef>
                <a:buClr>
                  <a:srgbClr val="D94439"/>
                </a:buClr>
                <a:buFont typeface="Wingdings" pitchFamily="2" charset="2"/>
                <a:buNone/>
              </a:pPr>
              <a:r>
                <a:rPr kumimoji="1" lang="en-US">
                  <a:solidFill>
                    <a:srgbClr val="FFFFCC"/>
                  </a:solidFill>
                  <a:latin typeface="Times New Roman" pitchFamily="18" charset="0"/>
                </a:rPr>
                <a:t>Produces and stores results</a:t>
              </a:r>
            </a:p>
          </p:txBody>
        </p:sp>
      </p:grpSp>
      <p:grpSp>
        <p:nvGrpSpPr>
          <p:cNvPr id="3" name="Group 26"/>
          <p:cNvGrpSpPr>
            <a:grpSpLocks/>
          </p:cNvGrpSpPr>
          <p:nvPr/>
        </p:nvGrpSpPr>
        <p:grpSpPr bwMode="auto">
          <a:xfrm>
            <a:off x="7847013" y="6402388"/>
            <a:ext cx="860425" cy="271462"/>
            <a:chOff x="4943" y="4033"/>
            <a:chExt cx="542" cy="171"/>
          </a:xfrm>
        </p:grpSpPr>
        <p:sp>
          <p:nvSpPr>
            <p:cNvPr id="6158" name="AutoShape 27">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GB"/>
            </a:p>
          </p:txBody>
        </p:sp>
        <p:sp>
          <p:nvSpPr>
            <p:cNvPr id="6159" name="Text Box 28"/>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7209" name="Rectangle 41"/>
          <p:cNvSpPr>
            <a:spLocks noChangeArrowheads="1"/>
          </p:cNvSpPr>
          <p:nvPr/>
        </p:nvSpPr>
        <p:spPr bwMode="auto">
          <a:xfrm>
            <a:off x="304800" y="1524000"/>
            <a:ext cx="8585200" cy="914400"/>
          </a:xfrm>
          <a:prstGeom prst="rect">
            <a:avLst/>
          </a:prstGeom>
          <a:noFill/>
          <a:ln w="9525">
            <a:noFill/>
            <a:miter lim="800000"/>
            <a:headEnd/>
            <a:tailEnd/>
          </a:ln>
        </p:spPr>
        <p:txBody>
          <a:bodyPr/>
          <a:lstStyle/>
          <a:p>
            <a:pPr marL="609600" lvl="1" indent="-495300">
              <a:spcBef>
                <a:spcPct val="5000"/>
              </a:spcBef>
              <a:buClr>
                <a:srgbClr val="D94439"/>
              </a:buClr>
              <a:buSzPct val="75000"/>
              <a:buFont typeface="Wingdings" pitchFamily="2" charset="2"/>
              <a:buChar char="Ø"/>
            </a:pPr>
            <a:r>
              <a:rPr kumimoji="1" lang="en-US" sz="2600" b="1">
                <a:solidFill>
                  <a:srgbClr val="000000"/>
                </a:solidFill>
                <a:latin typeface="Times New Roman" pitchFamily="18" charset="0"/>
              </a:rPr>
              <a:t>Any electronic device operating under the control of instructions stored in its own memory</a:t>
            </a:r>
          </a:p>
        </p:txBody>
      </p:sp>
      <p:grpSp>
        <p:nvGrpSpPr>
          <p:cNvPr id="4" name="Group 39"/>
          <p:cNvGrpSpPr>
            <a:grpSpLocks/>
          </p:cNvGrpSpPr>
          <p:nvPr/>
        </p:nvGrpSpPr>
        <p:grpSpPr bwMode="auto">
          <a:xfrm>
            <a:off x="4191000" y="2590800"/>
            <a:ext cx="4572000" cy="2362200"/>
            <a:chOff x="2640" y="1584"/>
            <a:chExt cx="2880" cy="1488"/>
          </a:xfrm>
        </p:grpSpPr>
        <p:sp>
          <p:nvSpPr>
            <p:cNvPr id="6156" name="AutoShape 10"/>
            <p:cNvSpPr>
              <a:spLocks noChangeArrowheads="1"/>
            </p:cNvSpPr>
            <p:nvPr/>
          </p:nvSpPr>
          <p:spPr bwMode="auto">
            <a:xfrm>
              <a:off x="2832" y="1584"/>
              <a:ext cx="2496" cy="1488"/>
            </a:xfrm>
            <a:prstGeom prst="doubleWave">
              <a:avLst>
                <a:gd name="adj1" fmla="val 6500"/>
                <a:gd name="adj2" fmla="val 0"/>
              </a:avLst>
            </a:prstGeom>
            <a:solidFill>
              <a:srgbClr val="800000"/>
            </a:solidFill>
            <a:ln w="9525">
              <a:noFill/>
              <a:miter lim="800000"/>
              <a:headEnd/>
              <a:tailEnd/>
            </a:ln>
          </p:spPr>
          <p:txBody>
            <a:bodyPr wrap="none" anchor="ctr"/>
            <a:lstStyle/>
            <a:p>
              <a:endParaRPr lang="en-GB"/>
            </a:p>
          </p:txBody>
        </p:sp>
        <p:sp>
          <p:nvSpPr>
            <p:cNvPr id="7182" name="Rectangle 14"/>
            <p:cNvSpPr>
              <a:spLocks noChangeArrowheads="1"/>
            </p:cNvSpPr>
            <p:nvPr/>
          </p:nvSpPr>
          <p:spPr bwMode="auto">
            <a:xfrm>
              <a:off x="2640" y="1824"/>
              <a:ext cx="2880" cy="908"/>
            </a:xfrm>
            <a:prstGeom prst="rect">
              <a:avLst/>
            </a:prstGeom>
            <a:noFill/>
            <a:ln w="9525">
              <a:noFill/>
              <a:miter lim="800000"/>
              <a:headEnd/>
              <a:tailEnd/>
            </a:ln>
            <a:effectLst/>
          </p:spPr>
          <p:txBody>
            <a:bodyPr>
              <a:spAutoFit/>
            </a:bodyPr>
            <a:lstStyle/>
            <a:p>
              <a:pPr lvl="2">
                <a:spcBef>
                  <a:spcPct val="50000"/>
                </a:spcBef>
                <a:buClr>
                  <a:srgbClr val="D94439"/>
                </a:buClr>
                <a:buFont typeface="Wingdings" pitchFamily="2" charset="2"/>
                <a:buNone/>
                <a:defRPr/>
              </a:pPr>
              <a:r>
                <a:rPr kumimoji="1" lang="en-US">
                  <a:solidFill>
                    <a:srgbClr val="FFFFCC"/>
                  </a:solidFill>
                  <a:latin typeface="Times New Roman" pitchFamily="18" charset="0"/>
                </a:rPr>
                <a:t>Processes data into </a:t>
              </a:r>
              <a:r>
                <a:rPr kumimoji="1" lang="en-US" b="1">
                  <a:solidFill>
                    <a:srgbClr val="9F9FFF"/>
                  </a:solidFill>
                  <a:effectLst>
                    <a:outerShdw blurRad="38100" dist="38100" dir="2700000" algn="tl">
                      <a:srgbClr val="000000"/>
                    </a:outerShdw>
                  </a:effectLst>
                  <a:latin typeface="Times New Roman" pitchFamily="18" charset="0"/>
                </a:rPr>
                <a:t>information</a:t>
              </a:r>
            </a:p>
            <a:p>
              <a:pPr lvl="3">
                <a:lnSpc>
                  <a:spcPts val="2200"/>
                </a:lnSpc>
                <a:spcBef>
                  <a:spcPct val="20000"/>
                </a:spcBef>
                <a:buClr>
                  <a:srgbClr val="D94439"/>
                </a:buClr>
                <a:buFont typeface="Symbol" pitchFamily="18" charset="2"/>
                <a:buNone/>
                <a:defRPr/>
              </a:pPr>
              <a:r>
                <a:rPr kumimoji="1" lang="en-US" sz="2000">
                  <a:solidFill>
                    <a:srgbClr val="FFFFCC"/>
                  </a:solidFill>
                  <a:latin typeface="Times New Roman" pitchFamily="18" charset="0"/>
                </a:rPr>
                <a:t>Data that is organized, meaningful, and useful</a:t>
              </a:r>
            </a:p>
          </p:txBody>
        </p:sp>
      </p:grpSp>
      <p:grpSp>
        <p:nvGrpSpPr>
          <p:cNvPr id="5" name="Group 40"/>
          <p:cNvGrpSpPr>
            <a:grpSpLocks/>
          </p:cNvGrpSpPr>
          <p:nvPr/>
        </p:nvGrpSpPr>
        <p:grpSpPr bwMode="auto">
          <a:xfrm>
            <a:off x="152400" y="2590800"/>
            <a:ext cx="4343400" cy="2362200"/>
            <a:chOff x="96" y="1584"/>
            <a:chExt cx="2736" cy="1488"/>
          </a:xfrm>
        </p:grpSpPr>
        <p:sp>
          <p:nvSpPr>
            <p:cNvPr id="6154" name="AutoShape 13"/>
            <p:cNvSpPr>
              <a:spLocks noChangeArrowheads="1"/>
            </p:cNvSpPr>
            <p:nvPr/>
          </p:nvSpPr>
          <p:spPr bwMode="auto">
            <a:xfrm>
              <a:off x="336" y="1584"/>
              <a:ext cx="2496" cy="1488"/>
            </a:xfrm>
            <a:prstGeom prst="doubleWave">
              <a:avLst>
                <a:gd name="adj1" fmla="val 6500"/>
                <a:gd name="adj2" fmla="val 0"/>
              </a:avLst>
            </a:prstGeom>
            <a:solidFill>
              <a:srgbClr val="333399"/>
            </a:solidFill>
            <a:ln w="9525">
              <a:noFill/>
              <a:miter lim="800000"/>
              <a:headEnd/>
              <a:tailEnd/>
            </a:ln>
          </p:spPr>
          <p:txBody>
            <a:bodyPr wrap="none" anchor="ctr"/>
            <a:lstStyle/>
            <a:p>
              <a:endParaRPr lang="en-GB"/>
            </a:p>
          </p:txBody>
        </p:sp>
        <p:sp>
          <p:nvSpPr>
            <p:cNvPr id="7179" name="Rectangle 11"/>
            <p:cNvSpPr>
              <a:spLocks noChangeArrowheads="1"/>
            </p:cNvSpPr>
            <p:nvPr/>
          </p:nvSpPr>
          <p:spPr bwMode="auto">
            <a:xfrm>
              <a:off x="96" y="1968"/>
              <a:ext cx="2544" cy="678"/>
            </a:xfrm>
            <a:prstGeom prst="rect">
              <a:avLst/>
            </a:prstGeom>
            <a:noFill/>
            <a:ln w="9525">
              <a:noFill/>
              <a:miter lim="800000"/>
              <a:headEnd/>
              <a:tailEnd/>
            </a:ln>
            <a:effectLst/>
          </p:spPr>
          <p:txBody>
            <a:bodyPr>
              <a:spAutoFit/>
            </a:bodyPr>
            <a:lstStyle/>
            <a:p>
              <a:pPr lvl="2">
                <a:spcBef>
                  <a:spcPct val="50000"/>
                </a:spcBef>
                <a:buClr>
                  <a:srgbClr val="D94439"/>
                </a:buClr>
                <a:buFont typeface="Wingdings" pitchFamily="2" charset="2"/>
                <a:buNone/>
                <a:defRPr/>
              </a:pPr>
              <a:r>
                <a:rPr kumimoji="1" lang="en-US">
                  <a:solidFill>
                    <a:srgbClr val="FFFFCC"/>
                  </a:solidFill>
                  <a:latin typeface="Times New Roman" pitchFamily="18" charset="0"/>
                </a:rPr>
                <a:t>Accepts</a:t>
              </a:r>
              <a:r>
                <a:rPr kumimoji="1" lang="en-US">
                  <a:solidFill>
                    <a:srgbClr val="000000"/>
                  </a:solidFill>
                  <a:latin typeface="Times New Roman" pitchFamily="18" charset="0"/>
                </a:rPr>
                <a:t> </a:t>
              </a:r>
              <a:r>
                <a:rPr kumimoji="1" lang="en-US" b="1">
                  <a:solidFill>
                    <a:srgbClr val="9F9FFF"/>
                  </a:solidFill>
                  <a:effectLst>
                    <a:outerShdw blurRad="38100" dist="38100" dir="2700000" algn="tl">
                      <a:srgbClr val="000000"/>
                    </a:outerShdw>
                  </a:effectLst>
                  <a:latin typeface="Times New Roman" pitchFamily="18" charset="0"/>
                </a:rPr>
                <a:t>data</a:t>
              </a:r>
            </a:p>
            <a:p>
              <a:pPr lvl="3">
                <a:lnSpc>
                  <a:spcPts val="2200"/>
                </a:lnSpc>
                <a:spcBef>
                  <a:spcPct val="20000"/>
                </a:spcBef>
                <a:buClr>
                  <a:srgbClr val="D94439"/>
                </a:buClr>
                <a:buFont typeface="Symbol" pitchFamily="18" charset="2"/>
                <a:buNone/>
                <a:defRPr/>
              </a:pPr>
              <a:r>
                <a:rPr kumimoji="1" lang="en-US" sz="2000">
                  <a:solidFill>
                    <a:srgbClr val="FFFFCC"/>
                  </a:solidFill>
                  <a:latin typeface="Times New Roman" pitchFamily="18" charset="0"/>
                </a:rPr>
                <a:t>Raw facts, figures, and symbols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7171"/>
                                        </p:tgtEl>
                                        <p:attrNameLst>
                                          <p:attrName>style.visibility</p:attrName>
                                        </p:attrNameLst>
                                      </p:cBhvr>
                                      <p:to>
                                        <p:strVal val="visible"/>
                                      </p:to>
                                    </p:set>
                                    <p:animEffect transition="in" filter="wipe(left)">
                                      <p:cBhvr>
                                        <p:cTn id="7" dur="500"/>
                                        <p:tgtEl>
                                          <p:spTgt spid="7171"/>
                                        </p:tgtEl>
                                      </p:cBhvr>
                                    </p:animEffect>
                                  </p:childTnLst>
                                </p:cTn>
                              </p:par>
                            </p:childTnLst>
                          </p:cTn>
                        </p:par>
                        <p:par>
                          <p:cTn id="8" fill="hold" nodeType="afterGroup">
                            <p:stCondLst>
                              <p:cond delay="1500"/>
                            </p:stCondLst>
                            <p:childTnLst>
                              <p:par>
                                <p:cTn id="9" presetID="22" presetClass="entr" presetSubtype="8" fill="hold" grpId="0" nodeType="afterEffect">
                                  <p:stCondLst>
                                    <p:cond delay="2000"/>
                                  </p:stCondLst>
                                  <p:childTnLst>
                                    <p:set>
                                      <p:cBhvr>
                                        <p:cTn id="10" dur="1" fill="hold">
                                          <p:stCondLst>
                                            <p:cond delay="0"/>
                                          </p:stCondLst>
                                        </p:cTn>
                                        <p:tgtEl>
                                          <p:spTgt spid="7209"/>
                                        </p:tgtEl>
                                        <p:attrNameLst>
                                          <p:attrName>style.visibility</p:attrName>
                                        </p:attrNameLst>
                                      </p:cBhvr>
                                      <p:to>
                                        <p:strVal val="visible"/>
                                      </p:to>
                                    </p:set>
                                    <p:animEffect transition="in" filter="wipe(left)">
                                      <p:cBhvr>
                                        <p:cTn id="11" dur="500"/>
                                        <p:tgtEl>
                                          <p:spTgt spid="7209"/>
                                        </p:tgtEl>
                                      </p:cBhvr>
                                    </p:animEffect>
                                  </p:childTnLst>
                                </p:cTn>
                              </p:par>
                            </p:childTnLst>
                          </p:cTn>
                        </p:par>
                        <p:par>
                          <p:cTn id="12" fill="hold" nodeType="afterGroup">
                            <p:stCondLst>
                              <p:cond delay="4000"/>
                            </p:stCondLst>
                            <p:childTnLst>
                              <p:par>
                                <p:cTn id="13" presetID="22" presetClass="entr" presetSubtype="8" fill="hold" nodeType="afterEffect">
                                  <p:stCondLst>
                                    <p:cond delay="3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nodeType="afterGroup">
                            <p:stCondLst>
                              <p:cond delay="7500"/>
                            </p:stCondLst>
                            <p:childTnLst>
                              <p:par>
                                <p:cTn id="17" presetID="22" presetClass="entr" presetSubtype="2" fill="hold" nodeType="afterEffect">
                                  <p:stCondLst>
                                    <p:cond delay="300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childTnLst>
                          </p:cTn>
                        </p:par>
                        <p:par>
                          <p:cTn id="20" fill="hold" nodeType="afterGroup">
                            <p:stCondLst>
                              <p:cond delay="11000"/>
                            </p:stCondLst>
                            <p:childTnLst>
                              <p:par>
                                <p:cTn id="21" presetID="22" presetClass="entr" presetSubtype="8" fill="hold" nodeType="afterEffect">
                                  <p:stCondLst>
                                    <p:cond delay="300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par>
                          <p:cTn id="24" fill="hold" nodeType="afterGroup">
                            <p:stCondLst>
                              <p:cond delay="14500"/>
                            </p:stCondLst>
                            <p:childTnLst>
                              <p:par>
                                <p:cTn id="25" presetID="1" presetClass="entr" presetSubtype="0" fill="hold" nodeType="afterEffect">
                                  <p:stCondLst>
                                    <p:cond delay="1000"/>
                                  </p:stCondLst>
                                  <p:childTnLst>
                                    <p:set>
                                      <p:cBhvr>
                                        <p:cTn id="2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utoUpdateAnimBg="0"/>
      <p:bldP spid="7209"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GB" smtClean="0"/>
              <a:t>Communication Devices</a:t>
            </a:r>
          </a:p>
        </p:txBody>
      </p:sp>
      <p:sp>
        <p:nvSpPr>
          <p:cNvPr id="43011" name="Content Placeholder 2"/>
          <p:cNvSpPr>
            <a:spLocks noGrp="1"/>
          </p:cNvSpPr>
          <p:nvPr>
            <p:ph idx="1"/>
          </p:nvPr>
        </p:nvSpPr>
        <p:spPr/>
        <p:txBody>
          <a:bodyPr/>
          <a:lstStyle/>
          <a:p>
            <a:r>
              <a:rPr lang="en-GB" smtClean="0"/>
              <a:t>Computers, though can be “stand-alone” machines, that is, they are not connected to any other computer, connecting computers to communicate and share resources like information and hardware vastly extend the computers range and utility</a:t>
            </a:r>
          </a:p>
          <a:p>
            <a:r>
              <a:rPr lang="en-GB" smtClean="0"/>
              <a:t>Computers, though can be “stand-alone” machines, that is, they are not connected to any other computer, connecting computers to communicate and share resources like information and hardware vastly extend the computers range and utility</a:t>
            </a:r>
          </a:p>
        </p:txBody>
      </p:sp>
    </p:spTree>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GB" smtClean="0"/>
              <a:t>Communication Devices</a:t>
            </a:r>
          </a:p>
        </p:txBody>
      </p:sp>
      <p:sp>
        <p:nvSpPr>
          <p:cNvPr id="44035" name="Content Placeholder 2"/>
          <p:cNvSpPr>
            <a:spLocks noGrp="1"/>
          </p:cNvSpPr>
          <p:nvPr>
            <p:ph idx="1"/>
          </p:nvPr>
        </p:nvSpPr>
        <p:spPr/>
        <p:txBody>
          <a:bodyPr/>
          <a:lstStyle/>
          <a:p>
            <a:r>
              <a:rPr lang="en-GB" smtClean="0"/>
              <a:t>Computer communication is accomplished in two ways. We have wired connection and wire-less connection. </a:t>
            </a:r>
          </a:p>
          <a:p>
            <a:r>
              <a:rPr lang="en-GB" smtClean="0"/>
              <a:t>Wired connection is implemented with the use of telephone lines and cables </a:t>
            </a:r>
          </a:p>
          <a:p>
            <a:r>
              <a:rPr lang="en-GB" smtClean="0"/>
              <a:t>Wire-less connection with the use of microwaves and radio waves</a:t>
            </a:r>
          </a:p>
        </p:txBody>
      </p:sp>
    </p:spTree>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GB" smtClean="0"/>
              <a:t>Communication Devices</a:t>
            </a:r>
          </a:p>
        </p:txBody>
      </p:sp>
      <p:sp>
        <p:nvSpPr>
          <p:cNvPr id="45059" name="Content Placeholder 2"/>
          <p:cNvSpPr>
            <a:spLocks noGrp="1"/>
          </p:cNvSpPr>
          <p:nvPr>
            <p:ph idx="1"/>
          </p:nvPr>
        </p:nvSpPr>
        <p:spPr/>
        <p:txBody>
          <a:bodyPr/>
          <a:lstStyle/>
          <a:p>
            <a:r>
              <a:rPr lang="en-GB" smtClean="0"/>
              <a:t>In the transmission of information from one computer to another, particularly wired connection which is most predominant, a piece of hardware known as </a:t>
            </a:r>
            <a:r>
              <a:rPr lang="en-GB" smtClean="0">
                <a:solidFill>
                  <a:srgbClr val="C00000"/>
                </a:solidFill>
              </a:rPr>
              <a:t>modulator-demodulator</a:t>
            </a:r>
            <a:r>
              <a:rPr lang="en-GB" smtClean="0"/>
              <a:t> and commonly called a </a:t>
            </a:r>
            <a:r>
              <a:rPr lang="en-GB" smtClean="0">
                <a:solidFill>
                  <a:srgbClr val="C00000"/>
                </a:solidFill>
              </a:rPr>
              <a:t>modem</a:t>
            </a:r>
            <a:r>
              <a:rPr lang="en-GB" smtClean="0"/>
              <a:t> is needed for conversion of signals from digital form into analog form and vice-versa as transmission over telephone lines is in analog form while computer data to be transferred are usually in digital form. </a:t>
            </a:r>
          </a:p>
          <a:p>
            <a:endParaRPr lang="en-GB" smtClean="0"/>
          </a:p>
        </p:txBody>
      </p:sp>
    </p:spTree>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GB" smtClean="0"/>
              <a:t>Communication Devices</a:t>
            </a:r>
          </a:p>
        </p:txBody>
      </p:sp>
      <p:sp>
        <p:nvSpPr>
          <p:cNvPr id="46083" name="Content Placeholder 2"/>
          <p:cNvSpPr>
            <a:spLocks noGrp="1"/>
          </p:cNvSpPr>
          <p:nvPr>
            <p:ph idx="1"/>
          </p:nvPr>
        </p:nvSpPr>
        <p:spPr/>
        <p:txBody>
          <a:bodyPr/>
          <a:lstStyle/>
          <a:p>
            <a:r>
              <a:rPr lang="en-GB" smtClean="0"/>
              <a:t>Other forms of channels are the cables. In this category, we have the coaxial cable and the fiber- optic cable.</a:t>
            </a:r>
          </a:p>
          <a:p>
            <a:r>
              <a:rPr lang="en-GB" smtClean="0"/>
              <a:t>Coaxial cable commonly called “co-ax”, consists of insulated copper wire wrapped in a solid or braided metal shield, then in an external cover. Co-ax is mostly used for cable television and to connect parts of a LAN over a long range. </a:t>
            </a:r>
          </a:p>
          <a:p>
            <a:endParaRPr lang="en-GB" smtClean="0"/>
          </a:p>
        </p:txBody>
      </p:sp>
    </p:spTree>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endParaRPr lang="en-US" smtClean="0"/>
          </a:p>
        </p:txBody>
      </p:sp>
      <p:sp>
        <p:nvSpPr>
          <p:cNvPr id="47107" name="Content Placeholder 2"/>
          <p:cNvSpPr>
            <a:spLocks noGrp="1"/>
          </p:cNvSpPr>
          <p:nvPr>
            <p:ph idx="1"/>
          </p:nvPr>
        </p:nvSpPr>
        <p:spPr>
          <a:xfrm>
            <a:off x="292100" y="914400"/>
            <a:ext cx="8585200" cy="5181600"/>
          </a:xfrm>
        </p:spPr>
        <p:txBody>
          <a:bodyPr/>
          <a:lstStyle/>
          <a:p>
            <a:r>
              <a:rPr lang="en-US" smtClean="0"/>
              <a:t> The two common binary coding schemes normally used in data representation are the ASCII – and EBCDIC – codes.</a:t>
            </a:r>
          </a:p>
          <a:p>
            <a:r>
              <a:rPr lang="en-GB" smtClean="0"/>
              <a:t>ASCII, which is an acronym for </a:t>
            </a:r>
            <a:r>
              <a:rPr lang="en-GB" i="1" smtClean="0"/>
              <a:t>American Standard Code for Information Interchange</a:t>
            </a:r>
            <a:r>
              <a:rPr lang="en-GB" smtClean="0"/>
              <a:t>, and pronounced as “as-key”, was later extended to accommodate more special characters and the latter version was referred to as extended ASCII or ASCII-8. </a:t>
            </a:r>
          </a:p>
          <a:p>
            <a:r>
              <a:rPr lang="en-GB" smtClean="0"/>
              <a:t>The latest of the versions is the ASCII-16 coding scheme which uses 16 bits. ASCII is the most widely coding scheme used in microcomputers.</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endParaRPr lang="en-US" smtClean="0"/>
          </a:p>
        </p:txBody>
      </p:sp>
      <p:sp>
        <p:nvSpPr>
          <p:cNvPr id="48131" name="Content Placeholder 2"/>
          <p:cNvSpPr>
            <a:spLocks noGrp="1"/>
          </p:cNvSpPr>
          <p:nvPr>
            <p:ph idx="1"/>
          </p:nvPr>
        </p:nvSpPr>
        <p:spPr/>
        <p:txBody>
          <a:bodyPr/>
          <a:lstStyle/>
          <a:p>
            <a:r>
              <a:rPr lang="en-GB" smtClean="0"/>
              <a:t>Unicode or ASCII-16 which is a version of ASCII uses 2 bytes (16 bits) to represent a character, instead of 1 byte (8 bits) and therefore can handle 65,536 characters rather than just 256 </a:t>
            </a:r>
            <a:endParaRPr lang="en-US" smtClean="0"/>
          </a:p>
          <a:p>
            <a:r>
              <a:rPr lang="en-GB" smtClean="0"/>
              <a:t>EBCDIC, pronounced as “eb-see-dick”, and stands for </a:t>
            </a:r>
            <a:r>
              <a:rPr lang="en-GB" i="1" smtClean="0"/>
              <a:t>Extended Binary Coded Decimal Interchange Code</a:t>
            </a:r>
            <a:r>
              <a:rPr lang="en-GB" smtClean="0"/>
              <a:t> is the most widely used scheme in mainframe computers. Table 1.1 shows the codes for the uppercase alphabetic letters and numerical digits, 0 to 9. (See Table 1.1)</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GB" smtClean="0"/>
              <a:t>Table 1.1</a:t>
            </a:r>
          </a:p>
        </p:txBody>
      </p:sp>
      <p:sp>
        <p:nvSpPr>
          <p:cNvPr id="49155" name="Content Placeholder 2"/>
          <p:cNvSpPr>
            <a:spLocks noGrp="1"/>
          </p:cNvSpPr>
          <p:nvPr>
            <p:ph idx="1"/>
          </p:nvPr>
        </p:nvSpPr>
        <p:spPr/>
        <p:txBody>
          <a:bodyPr/>
          <a:lstStyle/>
          <a:p>
            <a:endParaRPr lang="en-GB" smtClean="0"/>
          </a:p>
        </p:txBody>
      </p:sp>
      <p:graphicFrame>
        <p:nvGraphicFramePr>
          <p:cNvPr id="49156" name="Object 2"/>
          <p:cNvGraphicFramePr>
            <a:graphicFrameLocks noChangeAspect="1"/>
          </p:cNvGraphicFramePr>
          <p:nvPr/>
        </p:nvGraphicFramePr>
        <p:xfrm>
          <a:off x="304800" y="1066800"/>
          <a:ext cx="8534400" cy="5110163"/>
        </p:xfrm>
        <a:graphic>
          <a:graphicData uri="http://schemas.openxmlformats.org/presentationml/2006/ole">
            <p:oleObj spid="_x0000_s49156" name="Document" r:id="rId3" imgW="5933642" imgH="4429801" progId="Word.Document.12">
              <p:embed/>
            </p:oleObj>
          </a:graphicData>
        </a:graphic>
      </p:graphicFrame>
    </p:spTree>
  </p:cSld>
  <p:clrMapOvr>
    <a:masterClrMapping/>
  </p:clrMapOvr>
  <p:transition spd="med">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smtClean="0"/>
              <a:t>Machine language </a:t>
            </a:r>
          </a:p>
        </p:txBody>
      </p:sp>
      <p:sp>
        <p:nvSpPr>
          <p:cNvPr id="50179" name="Content Placeholder 2"/>
          <p:cNvSpPr>
            <a:spLocks noGrp="1"/>
          </p:cNvSpPr>
          <p:nvPr>
            <p:ph idx="1"/>
          </p:nvPr>
        </p:nvSpPr>
        <p:spPr>
          <a:xfrm>
            <a:off x="292100" y="762000"/>
            <a:ext cx="8585200" cy="5791200"/>
          </a:xfrm>
        </p:spPr>
        <p:txBody>
          <a:bodyPr/>
          <a:lstStyle/>
          <a:p>
            <a:r>
              <a:rPr lang="en-GB" smtClean="0"/>
              <a:t>Machine language – the language that the computer “speaks and understands” – is the binary programming codes which can be processed directly. </a:t>
            </a:r>
          </a:p>
          <a:p>
            <a:r>
              <a:rPr lang="en-GB" smtClean="0"/>
              <a:t>Instructions in machine language consist of series of 0s and 1s which could be quite tedious to read and write to humans.  </a:t>
            </a:r>
          </a:p>
          <a:p>
            <a:r>
              <a:rPr lang="en-GB" smtClean="0"/>
              <a:t>Software package that run on IBM compatible PC running Windows may not work on Apple Macintosh. </a:t>
            </a:r>
          </a:p>
          <a:p>
            <a:r>
              <a:rPr lang="en-GB" smtClean="0"/>
              <a:t>This is due to differences in their underlying hardware, particularly, the processor on which they are running.  </a:t>
            </a:r>
            <a:endParaRPr lang="en-US" smtClean="0"/>
          </a:p>
        </p:txBody>
      </p:sp>
    </p:spTree>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smtClean="0"/>
              <a:t>Machine language cont’d</a:t>
            </a:r>
          </a:p>
        </p:txBody>
      </p:sp>
      <p:sp>
        <p:nvSpPr>
          <p:cNvPr id="51203" name="Content Placeholder 2"/>
          <p:cNvSpPr>
            <a:spLocks noGrp="1"/>
          </p:cNvSpPr>
          <p:nvPr>
            <p:ph idx="1"/>
          </p:nvPr>
        </p:nvSpPr>
        <p:spPr>
          <a:xfrm>
            <a:off x="292100" y="914400"/>
            <a:ext cx="8585200" cy="5638800"/>
          </a:xfrm>
        </p:spPr>
        <p:txBody>
          <a:bodyPr/>
          <a:lstStyle/>
          <a:p>
            <a:r>
              <a:rPr lang="en-GB" smtClean="0"/>
              <a:t>Thus each model or family of processors has a unique machine language.</a:t>
            </a:r>
          </a:p>
          <a:p>
            <a:r>
              <a:rPr lang="en-GB" smtClean="0"/>
              <a:t>To circumvent this problem, programmers write in special programming languages – high level languages – that more closely resemble human languages.</a:t>
            </a:r>
          </a:p>
          <a:p>
            <a:r>
              <a:rPr lang="en-GB" smtClean="0"/>
              <a:t> Codes in these high level languages such as BASIC or C++ are then translated by system software programs called language translators or compilers into the machine language that the particular type of processor can “understand”. </a:t>
            </a:r>
            <a:endParaRPr lang="en-US" smtClean="0"/>
          </a:p>
        </p:txBody>
      </p:sp>
    </p:spTree>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GB" smtClean="0"/>
              <a:t>Inside The Microcomputer </a:t>
            </a:r>
            <a:endParaRPr lang="en-US" smtClean="0"/>
          </a:p>
        </p:txBody>
      </p:sp>
      <p:sp>
        <p:nvSpPr>
          <p:cNvPr id="52227" name="Content Placeholder 2"/>
          <p:cNvSpPr>
            <a:spLocks noGrp="1"/>
          </p:cNvSpPr>
          <p:nvPr>
            <p:ph idx="1"/>
          </p:nvPr>
        </p:nvSpPr>
        <p:spPr>
          <a:xfrm>
            <a:off x="292100" y="914400"/>
            <a:ext cx="8699500" cy="5715000"/>
          </a:xfrm>
        </p:spPr>
        <p:txBody>
          <a:bodyPr/>
          <a:lstStyle/>
          <a:p>
            <a:r>
              <a:rPr lang="en-GB" smtClean="0"/>
              <a:t>The box that contains the microcomputer’s processing hardware and other components is called the system unit.  </a:t>
            </a:r>
          </a:p>
          <a:p>
            <a:r>
              <a:rPr lang="en-GB" smtClean="0"/>
              <a:t>Components that are inside the system unit includes the power supply, the motherboard, the microprocessor, specialized processor chips, RAM chips, ROM chips, other forms of memory – cache, VRAM, flash – expansion slots and boards, ports, bus lines, PC slots and cards.</a:t>
            </a:r>
          </a:p>
          <a:p>
            <a:r>
              <a:rPr lang="en-GB" smtClean="0"/>
              <a:t>The hard disk drive, a diskette drive, and a CD-ROM drive among components are also found inside the system unit.</a:t>
            </a:r>
            <a:endParaRPr lang="en-US" smtClean="0"/>
          </a:p>
        </p:txBody>
      </p:sp>
    </p:spTree>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GB" smtClean="0"/>
              <a:t>Generation of Computers</a:t>
            </a:r>
          </a:p>
        </p:txBody>
      </p:sp>
      <p:sp>
        <p:nvSpPr>
          <p:cNvPr id="7171" name="Content Placeholder 2"/>
          <p:cNvSpPr>
            <a:spLocks noGrp="1"/>
          </p:cNvSpPr>
          <p:nvPr>
            <p:ph idx="1"/>
          </p:nvPr>
        </p:nvSpPr>
        <p:spPr>
          <a:xfrm>
            <a:off x="304800" y="1143000"/>
            <a:ext cx="8585200" cy="4757738"/>
          </a:xfrm>
        </p:spPr>
        <p:txBody>
          <a:bodyPr/>
          <a:lstStyle/>
          <a:p>
            <a:r>
              <a:rPr lang="en-GB" smtClean="0"/>
              <a:t>First Generation(1946 – 1954)</a:t>
            </a:r>
          </a:p>
          <a:p>
            <a:pPr lvl="1"/>
            <a:r>
              <a:rPr lang="en-GB" smtClean="0"/>
              <a:t>Main material used was vacuum tubes(electronic valves)</a:t>
            </a:r>
          </a:p>
          <a:p>
            <a:pPr lvl="1">
              <a:buFont typeface="Wingdings" pitchFamily="2" charset="2"/>
              <a:buNone/>
            </a:pPr>
            <a:endParaRPr lang="en-GB" smtClean="0"/>
          </a:p>
          <a:p>
            <a:pPr lvl="1"/>
            <a:endParaRPr lang="en-GB" smtClean="0"/>
          </a:p>
        </p:txBody>
      </p:sp>
      <p:pic>
        <p:nvPicPr>
          <p:cNvPr id="7172" name="Picture 3" descr="http://upload.wikimedia.org/wikipedia/commons/thumb/e/e9/Elektronenroehren-auswahl.jpg/400px-Elektronenroehren-auswahl.jpg">
            <a:hlinkClick r:id="rId2"/>
          </p:cNvPr>
          <p:cNvPicPr>
            <a:picLocks noChangeAspect="1" noChangeArrowheads="1"/>
          </p:cNvPicPr>
          <p:nvPr/>
        </p:nvPicPr>
        <p:blipFill>
          <a:blip r:embed="rId3" cstate="print"/>
          <a:srcRect/>
          <a:stretch>
            <a:fillRect/>
          </a:stretch>
        </p:blipFill>
        <p:spPr bwMode="auto">
          <a:xfrm>
            <a:off x="762000" y="2506663"/>
            <a:ext cx="5716588" cy="3589337"/>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GB" smtClean="0"/>
              <a:t>Inside The Microcomputer  cont’d</a:t>
            </a:r>
            <a:endParaRPr lang="en-US" smtClean="0"/>
          </a:p>
        </p:txBody>
      </p:sp>
      <p:sp>
        <p:nvSpPr>
          <p:cNvPr id="53251" name="Content Placeholder 2"/>
          <p:cNvSpPr>
            <a:spLocks noGrp="1"/>
          </p:cNvSpPr>
          <p:nvPr>
            <p:ph idx="1"/>
          </p:nvPr>
        </p:nvSpPr>
        <p:spPr>
          <a:xfrm>
            <a:off x="292100" y="914400"/>
            <a:ext cx="8585200" cy="5562600"/>
          </a:xfrm>
        </p:spPr>
        <p:txBody>
          <a:bodyPr/>
          <a:lstStyle/>
          <a:p>
            <a:r>
              <a:rPr lang="en-GB" smtClean="0"/>
              <a:t>For now let us concern ourselves with the following parts of the system unit:</a:t>
            </a:r>
            <a:endParaRPr lang="en-US" smtClean="0"/>
          </a:p>
          <a:p>
            <a:r>
              <a:rPr lang="en-GB" smtClean="0"/>
              <a:t>Power supply</a:t>
            </a:r>
            <a:endParaRPr lang="en-US" smtClean="0"/>
          </a:p>
          <a:p>
            <a:r>
              <a:rPr lang="en-GB" smtClean="0"/>
              <a:t>Motherboard</a:t>
            </a:r>
            <a:endParaRPr lang="en-US" smtClean="0"/>
          </a:p>
          <a:p>
            <a:r>
              <a:rPr lang="en-GB" smtClean="0"/>
              <a:t>Microprocessor</a:t>
            </a:r>
            <a:endParaRPr lang="en-US" smtClean="0"/>
          </a:p>
          <a:p>
            <a:r>
              <a:rPr lang="en-GB" smtClean="0"/>
              <a:t>RAM chips</a:t>
            </a:r>
            <a:endParaRPr lang="en-US" smtClean="0"/>
          </a:p>
          <a:p>
            <a:r>
              <a:rPr lang="en-GB" smtClean="0"/>
              <a:t>ROM chips</a:t>
            </a:r>
            <a:endParaRPr lang="en-US" smtClean="0"/>
          </a:p>
          <a:p>
            <a:r>
              <a:rPr lang="en-GB" smtClean="0"/>
              <a:t>Other forms of memory  - cache, VRAM, flash</a:t>
            </a:r>
            <a:endParaRPr lang="en-US" smtClean="0"/>
          </a:p>
          <a:p>
            <a:r>
              <a:rPr lang="en-GB" smtClean="0"/>
              <a:t>Ports</a:t>
            </a:r>
            <a:endParaRPr lang="en-US" smtClean="0"/>
          </a:p>
          <a:p>
            <a:r>
              <a:rPr lang="en-GB" smtClean="0"/>
              <a:t>Expansion slots and boards</a:t>
            </a:r>
            <a:endParaRPr lang="en-US" smtClean="0"/>
          </a:p>
          <a:p>
            <a:r>
              <a:rPr lang="en-GB" smtClean="0"/>
              <a:t>Buses, PC slots and cards</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smtClean="0"/>
              <a:t/>
            </a:r>
            <a:br>
              <a:rPr lang="en-US" smtClean="0"/>
            </a:br>
            <a:r>
              <a:rPr lang="en-US" smtClean="0"/>
              <a:t>Power supply</a:t>
            </a:r>
            <a:br>
              <a:rPr lang="en-US" smtClean="0"/>
            </a:br>
            <a:endParaRPr lang="en-US" smtClean="0"/>
          </a:p>
        </p:txBody>
      </p:sp>
      <p:sp>
        <p:nvSpPr>
          <p:cNvPr id="54275" name="Content Placeholder 3"/>
          <p:cNvSpPr>
            <a:spLocks noGrp="1"/>
          </p:cNvSpPr>
          <p:nvPr>
            <p:ph sz="half" idx="2"/>
          </p:nvPr>
        </p:nvSpPr>
        <p:spPr>
          <a:xfrm>
            <a:off x="2819400" y="1090613"/>
            <a:ext cx="6057900" cy="4929187"/>
          </a:xfrm>
        </p:spPr>
        <p:txBody>
          <a:bodyPr/>
          <a:lstStyle/>
          <a:p>
            <a:r>
              <a:rPr lang="en-GB" smtClean="0"/>
              <a:t>The power supply is the device that converts power from AC to DC to run the computer. </a:t>
            </a:r>
          </a:p>
          <a:p>
            <a:r>
              <a:rPr lang="en-GB" smtClean="0"/>
              <a:t>The electricity available from a standard wall outlet is an alternating current (AC) but microcomputers run on direct current (DC). </a:t>
            </a:r>
          </a:p>
          <a:p>
            <a:r>
              <a:rPr lang="en-GB" smtClean="0"/>
              <a:t>The on/off switch in the computer turns on or shut off the electricity to the power supply. </a:t>
            </a:r>
            <a:endParaRPr lang="en-US" smtClean="0"/>
          </a:p>
          <a:p>
            <a:endParaRPr lang="en-US" smtClean="0"/>
          </a:p>
        </p:txBody>
      </p:sp>
      <p:grpSp>
        <p:nvGrpSpPr>
          <p:cNvPr id="54276" name="Group 2"/>
          <p:cNvGrpSpPr>
            <a:grpSpLocks noGrp="1"/>
          </p:cNvGrpSpPr>
          <p:nvPr>
            <p:ph sz="half" idx="1"/>
          </p:nvPr>
        </p:nvGrpSpPr>
        <p:grpSpPr bwMode="auto">
          <a:xfrm>
            <a:off x="0" y="1143000"/>
            <a:ext cx="2819400" cy="3176588"/>
            <a:chOff x="1800" y="7395"/>
            <a:chExt cx="2910" cy="2362"/>
          </a:xfrm>
        </p:grpSpPr>
        <p:pic>
          <p:nvPicPr>
            <p:cNvPr id="54277" name="Picture 199" descr="Power Supply"/>
            <p:cNvPicPr>
              <a:picLocks noChangeAspect="1" noChangeArrowheads="1"/>
            </p:cNvPicPr>
            <p:nvPr/>
          </p:nvPicPr>
          <p:blipFill>
            <a:blip r:embed="rId2" cstate="print"/>
            <a:srcRect/>
            <a:stretch>
              <a:fillRect/>
            </a:stretch>
          </p:blipFill>
          <p:spPr bwMode="auto">
            <a:xfrm>
              <a:off x="1800" y="7395"/>
              <a:ext cx="2910" cy="2175"/>
            </a:xfrm>
            <a:prstGeom prst="rect">
              <a:avLst/>
            </a:prstGeom>
            <a:noFill/>
            <a:ln w="9525">
              <a:noFill/>
              <a:miter lim="800000"/>
              <a:headEnd/>
              <a:tailEnd/>
            </a:ln>
          </p:spPr>
        </p:pic>
        <p:sp>
          <p:nvSpPr>
            <p:cNvPr id="54278" name="Text Box 4"/>
            <p:cNvSpPr txBox="1">
              <a:spLocks noChangeArrowheads="1"/>
            </p:cNvSpPr>
            <p:nvPr/>
          </p:nvSpPr>
          <p:spPr bwMode="auto">
            <a:xfrm>
              <a:off x="1800" y="9388"/>
              <a:ext cx="2910" cy="369"/>
            </a:xfrm>
            <a:prstGeom prst="rect">
              <a:avLst/>
            </a:prstGeom>
            <a:solidFill>
              <a:srgbClr val="FFFFFF"/>
            </a:solidFill>
            <a:ln w="9525">
              <a:noFill/>
              <a:miter lim="800000"/>
              <a:headEnd/>
              <a:tailEnd/>
            </a:ln>
          </p:spPr>
          <p:txBody>
            <a:bodyPr lIns="0" tIns="0" rIns="0" bIns="0"/>
            <a:lstStyle/>
            <a:p>
              <a:pPr>
                <a:spcAft>
                  <a:spcPts val="1000"/>
                </a:spcAft>
              </a:pPr>
              <a:r>
                <a:rPr lang="en-US" sz="1200" b="1">
                  <a:latin typeface="Calibri" pitchFamily="34" charset="0"/>
                </a:rPr>
                <a:t>Figure 1.20 A Power Supply</a:t>
              </a:r>
              <a:endParaRPr lang="en-US"/>
            </a:p>
          </p:txBody>
        </p:sp>
      </p:grpSp>
    </p:spTree>
  </p:cSld>
  <p:clrMapOvr>
    <a:masterClrMapping/>
  </p:clrMapOvr>
  <p:transition spd="med">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smtClean="0"/>
              <a:t>Power supply cont’d</a:t>
            </a:r>
          </a:p>
        </p:txBody>
      </p:sp>
      <p:sp>
        <p:nvSpPr>
          <p:cNvPr id="55299" name="Content Placeholder 2"/>
          <p:cNvSpPr>
            <a:spLocks noGrp="1"/>
          </p:cNvSpPr>
          <p:nvPr>
            <p:ph idx="1"/>
          </p:nvPr>
        </p:nvSpPr>
        <p:spPr/>
        <p:txBody>
          <a:bodyPr/>
          <a:lstStyle/>
          <a:p>
            <a:r>
              <a:rPr lang="en-GB" smtClean="0"/>
              <a:t>As electricity generates lots of heat, a fan is provided to cool the components and prevent them from getting too hot.</a:t>
            </a:r>
          </a:p>
          <a:p>
            <a:r>
              <a:rPr lang="en-GB" smtClean="0"/>
              <a:t>For precaution sake, it is advisable to connect your computer to an uninterrupted power supply (UPS) or surge protectors instead of connecting it directly to the electricity power outlet</a:t>
            </a:r>
          </a:p>
          <a:p>
            <a:endParaRPr lang="en-US" smtClean="0"/>
          </a:p>
        </p:txBody>
      </p:sp>
    </p:spTree>
  </p:cSld>
  <p:clrMapOvr>
    <a:masterClrMapping/>
  </p:clrMapOvr>
  <p:transition spd="med">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smtClean="0"/>
              <a:t>The Motherboard</a:t>
            </a:r>
          </a:p>
        </p:txBody>
      </p:sp>
      <p:sp>
        <p:nvSpPr>
          <p:cNvPr id="56323" name="Content Placeholder 3"/>
          <p:cNvSpPr>
            <a:spLocks noGrp="1"/>
          </p:cNvSpPr>
          <p:nvPr>
            <p:ph sz="half" idx="2"/>
          </p:nvPr>
        </p:nvSpPr>
        <p:spPr>
          <a:xfrm>
            <a:off x="3733800" y="1090613"/>
            <a:ext cx="5410200" cy="4776787"/>
          </a:xfrm>
        </p:spPr>
        <p:txBody>
          <a:bodyPr/>
          <a:lstStyle/>
          <a:p>
            <a:r>
              <a:rPr lang="en-GB" smtClean="0"/>
              <a:t>Also known as the system board, the motherboard is the main circuit board in the system unit. </a:t>
            </a:r>
          </a:p>
          <a:p>
            <a:r>
              <a:rPr lang="en-GB" smtClean="0"/>
              <a:t>It's a thin plate that holds the CPU (Central Processing Unit), RAM, ROM chips and other forms of memory, connectors for the hard drive and optical drives. </a:t>
            </a:r>
            <a:endParaRPr lang="en-US" smtClean="0"/>
          </a:p>
        </p:txBody>
      </p:sp>
      <p:grpSp>
        <p:nvGrpSpPr>
          <p:cNvPr id="56324" name="Group 2"/>
          <p:cNvGrpSpPr>
            <a:grpSpLocks noGrp="1"/>
          </p:cNvGrpSpPr>
          <p:nvPr>
            <p:ph sz="half" idx="1"/>
          </p:nvPr>
        </p:nvGrpSpPr>
        <p:grpSpPr bwMode="auto">
          <a:xfrm>
            <a:off x="292100" y="1090613"/>
            <a:ext cx="3365500" cy="4319587"/>
            <a:chOff x="1677" y="546"/>
            <a:chExt cx="3575" cy="3668"/>
          </a:xfrm>
        </p:grpSpPr>
        <p:pic>
          <p:nvPicPr>
            <p:cNvPr id="56325" name="Picture 146" descr="Asus motherboard"/>
            <p:cNvPicPr>
              <a:picLocks noChangeAspect="1" noChangeArrowheads="1"/>
            </p:cNvPicPr>
            <p:nvPr/>
          </p:nvPicPr>
          <p:blipFill>
            <a:blip r:embed="rId2" r:link="rId3" cstate="print"/>
            <a:srcRect/>
            <a:stretch>
              <a:fillRect/>
            </a:stretch>
          </p:blipFill>
          <p:spPr bwMode="auto">
            <a:xfrm>
              <a:off x="1677" y="546"/>
              <a:ext cx="3575" cy="3317"/>
            </a:xfrm>
            <a:prstGeom prst="rect">
              <a:avLst/>
            </a:prstGeom>
            <a:noFill/>
            <a:ln w="9525">
              <a:noFill/>
              <a:miter lim="800000"/>
              <a:headEnd/>
              <a:tailEnd/>
            </a:ln>
          </p:spPr>
        </p:pic>
        <p:sp>
          <p:nvSpPr>
            <p:cNvPr id="56326" name="Text Box 4"/>
            <p:cNvSpPr txBox="1">
              <a:spLocks noChangeArrowheads="1"/>
            </p:cNvSpPr>
            <p:nvPr/>
          </p:nvSpPr>
          <p:spPr bwMode="auto">
            <a:xfrm>
              <a:off x="2399" y="3966"/>
              <a:ext cx="2440" cy="248"/>
            </a:xfrm>
            <a:prstGeom prst="rect">
              <a:avLst/>
            </a:prstGeom>
            <a:noFill/>
            <a:ln w="9525">
              <a:noFill/>
              <a:miter lim="800000"/>
              <a:headEnd/>
              <a:tailEnd/>
            </a:ln>
          </p:spPr>
          <p:txBody>
            <a:bodyPr lIns="0" tIns="0" rIns="0" bIns="0"/>
            <a:lstStyle/>
            <a:p>
              <a:pPr>
                <a:spcAft>
                  <a:spcPts val="1000"/>
                </a:spcAft>
              </a:pPr>
              <a:r>
                <a:rPr lang="en-US" sz="1200">
                  <a:latin typeface="Calibri" pitchFamily="34" charset="0"/>
                </a:rPr>
                <a:t>  </a:t>
              </a:r>
              <a:r>
                <a:rPr lang="en-US" sz="1400" b="1">
                  <a:solidFill>
                    <a:schemeClr val="bg2"/>
                  </a:solidFill>
                  <a:latin typeface="Calibri" pitchFamily="34" charset="0"/>
                </a:rPr>
                <a:t>A Typical Motherboard</a:t>
              </a:r>
              <a:endParaRPr lang="en-US" sz="1400" b="1">
                <a:solidFill>
                  <a:schemeClr val="bg2"/>
                </a:solidFill>
              </a:endParaRPr>
            </a:p>
          </p:txBody>
        </p:sp>
      </p:grpSp>
    </p:spTree>
  </p:cSld>
  <p:clrMapOvr>
    <a:masterClrMapping/>
  </p:clrMapOvr>
  <p:transition spd="med">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smtClean="0"/>
              <a:t>The Motherboard</a:t>
            </a:r>
          </a:p>
        </p:txBody>
      </p:sp>
      <p:sp>
        <p:nvSpPr>
          <p:cNvPr id="57347" name="Content Placeholder 2"/>
          <p:cNvSpPr>
            <a:spLocks noGrp="1"/>
          </p:cNvSpPr>
          <p:nvPr>
            <p:ph idx="1"/>
          </p:nvPr>
        </p:nvSpPr>
        <p:spPr/>
        <p:txBody>
          <a:bodyPr/>
          <a:lstStyle/>
          <a:p>
            <a:r>
              <a:rPr lang="en-GB" smtClean="0"/>
              <a:t>It also houses the expansion cards to control the video and audio, as well as various external ports and peripherals. </a:t>
            </a:r>
          </a:p>
          <a:p>
            <a:r>
              <a:rPr lang="en-GB" smtClean="0"/>
              <a:t>The motherboard connects directly or indirectly to every part of the computer.</a:t>
            </a:r>
            <a:endParaRPr lang="en-US" smtClean="0"/>
          </a:p>
        </p:txBody>
      </p:sp>
    </p:spTree>
  </p:cSld>
  <p:clrMapOvr>
    <a:masterClrMapping/>
  </p:clrMapOvr>
  <p:transition spd="med">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smtClean="0"/>
              <a:t>The Microprocessor (CPU/Processor)</a:t>
            </a:r>
          </a:p>
        </p:txBody>
      </p:sp>
      <p:sp>
        <p:nvSpPr>
          <p:cNvPr id="58371" name="Content Placeholder 3"/>
          <p:cNvSpPr>
            <a:spLocks noGrp="1"/>
          </p:cNvSpPr>
          <p:nvPr>
            <p:ph sz="half" idx="2"/>
          </p:nvPr>
        </p:nvSpPr>
        <p:spPr>
          <a:xfrm>
            <a:off x="3886200" y="1090613"/>
            <a:ext cx="5257800" cy="4757737"/>
          </a:xfrm>
        </p:spPr>
        <p:txBody>
          <a:bodyPr/>
          <a:lstStyle/>
          <a:p>
            <a:r>
              <a:rPr lang="en-GB" smtClean="0"/>
              <a:t>The Central Processing Unit (CPU), also called a processor, is located inside the computer case on the motherboard. </a:t>
            </a:r>
          </a:p>
          <a:p>
            <a:r>
              <a:rPr lang="en-GB" smtClean="0"/>
              <a:t>It is often called the brain of the computer, or the computer's engine. </a:t>
            </a:r>
          </a:p>
          <a:p>
            <a:endParaRPr lang="en-US" smtClean="0"/>
          </a:p>
        </p:txBody>
      </p:sp>
      <p:grpSp>
        <p:nvGrpSpPr>
          <p:cNvPr id="58372" name="Group 2"/>
          <p:cNvGrpSpPr>
            <a:grpSpLocks noGrp="1"/>
          </p:cNvGrpSpPr>
          <p:nvPr>
            <p:ph sz="half" idx="1"/>
          </p:nvPr>
        </p:nvGrpSpPr>
        <p:grpSpPr bwMode="auto">
          <a:xfrm>
            <a:off x="0" y="1090613"/>
            <a:ext cx="3733800" cy="4757737"/>
            <a:chOff x="1440" y="5681"/>
            <a:chExt cx="4590" cy="3196"/>
          </a:xfrm>
        </p:grpSpPr>
        <p:pic>
          <p:nvPicPr>
            <p:cNvPr id="58373" name="Picture 147" descr="AMD Athlon 64 CPU."/>
            <p:cNvPicPr>
              <a:picLocks noChangeAspect="1" noChangeArrowheads="1"/>
            </p:cNvPicPr>
            <p:nvPr/>
          </p:nvPicPr>
          <p:blipFill>
            <a:blip r:embed="rId2" r:link="rId3" cstate="print"/>
            <a:srcRect/>
            <a:stretch>
              <a:fillRect/>
            </a:stretch>
          </p:blipFill>
          <p:spPr bwMode="auto">
            <a:xfrm>
              <a:off x="1440" y="5681"/>
              <a:ext cx="4590" cy="2700"/>
            </a:xfrm>
            <a:prstGeom prst="rect">
              <a:avLst/>
            </a:prstGeom>
            <a:noFill/>
            <a:ln w="9525">
              <a:noFill/>
              <a:miter lim="800000"/>
              <a:headEnd/>
              <a:tailEnd/>
            </a:ln>
          </p:spPr>
        </p:pic>
        <p:sp>
          <p:nvSpPr>
            <p:cNvPr id="58374" name="Text Box 4"/>
            <p:cNvSpPr txBox="1">
              <a:spLocks noChangeArrowheads="1"/>
            </p:cNvSpPr>
            <p:nvPr/>
          </p:nvSpPr>
          <p:spPr bwMode="auto">
            <a:xfrm>
              <a:off x="1440" y="8471"/>
              <a:ext cx="3812" cy="406"/>
            </a:xfrm>
            <a:prstGeom prst="rect">
              <a:avLst/>
            </a:prstGeom>
            <a:solidFill>
              <a:srgbClr val="FFFFFF"/>
            </a:solidFill>
            <a:ln w="9525">
              <a:noFill/>
              <a:miter lim="800000"/>
              <a:headEnd/>
              <a:tailEnd/>
            </a:ln>
          </p:spPr>
          <p:txBody>
            <a:bodyPr lIns="0" tIns="0" rIns="0" bIns="0"/>
            <a:lstStyle/>
            <a:p>
              <a:pPr>
                <a:spcAft>
                  <a:spcPts val="1000"/>
                </a:spcAft>
              </a:pPr>
              <a:r>
                <a:rPr lang="en-US" sz="1200" b="1">
                  <a:latin typeface="Calibri" pitchFamily="34" charset="0"/>
                </a:rPr>
                <a:t>Figure 1.22 A</a:t>
              </a:r>
              <a:r>
                <a:rPr lang="en-US" sz="1200" b="1" noProof="1">
                  <a:latin typeface="Calibri" pitchFamily="34" charset="0"/>
                </a:rPr>
                <a:t> Typical Memory Chip</a:t>
              </a:r>
              <a:endParaRPr lang="en-US"/>
            </a:p>
          </p:txBody>
        </p:sp>
      </p:grpSp>
    </p:spTree>
  </p:cSld>
  <p:clrMapOvr>
    <a:masterClrMapping/>
  </p:clrMapOvr>
  <p:transition spd="med">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0" y="0"/>
            <a:ext cx="9144000" cy="806450"/>
          </a:xfrm>
        </p:spPr>
        <p:txBody>
          <a:bodyPr/>
          <a:lstStyle/>
          <a:p>
            <a:r>
              <a:rPr lang="en-US" smtClean="0"/>
              <a:t>The Microprocessor (CPU/Processor) cont’d</a:t>
            </a:r>
          </a:p>
        </p:txBody>
      </p:sp>
      <p:sp>
        <p:nvSpPr>
          <p:cNvPr id="59395" name="Content Placeholder 2"/>
          <p:cNvSpPr>
            <a:spLocks noGrp="1"/>
          </p:cNvSpPr>
          <p:nvPr>
            <p:ph idx="1"/>
          </p:nvPr>
        </p:nvSpPr>
        <p:spPr/>
        <p:txBody>
          <a:bodyPr/>
          <a:lstStyle/>
          <a:p>
            <a:r>
              <a:rPr lang="en-GB" smtClean="0"/>
              <a:t>Its main function is to interpret the various instructions in a given program.</a:t>
            </a:r>
            <a:endParaRPr lang="en-US" smtClean="0"/>
          </a:p>
          <a:p>
            <a:r>
              <a:rPr lang="en-GB" smtClean="0"/>
              <a:t>The processor has two main components namely the Arithmetic-Logic Unit (ALU) and the control Unit (CU). </a:t>
            </a:r>
          </a:p>
          <a:p>
            <a:r>
              <a:rPr lang="en-GB" smtClean="0"/>
              <a:t>The ALU is the component that performs all the arithmetic and the logical operations, that is, operations such as addition, subtraction, multiplication, division and comparison of two or more items are all done by the ALU.</a:t>
            </a:r>
            <a:endParaRPr lang="en-US" smtClean="0"/>
          </a:p>
        </p:txBody>
      </p:sp>
    </p:spTree>
  </p:cSld>
  <p:clrMapOvr>
    <a:masterClrMapping/>
  </p:clrMapOvr>
  <p:transition spd="med">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0" y="0"/>
            <a:ext cx="8874125" cy="806450"/>
          </a:xfrm>
        </p:spPr>
        <p:txBody>
          <a:bodyPr/>
          <a:lstStyle/>
          <a:p>
            <a:r>
              <a:rPr lang="en-US" sz="3500" smtClean="0"/>
              <a:t>The Microprocessor (CPU/Processor) cont’d</a:t>
            </a:r>
          </a:p>
        </p:txBody>
      </p:sp>
      <p:sp>
        <p:nvSpPr>
          <p:cNvPr id="60419" name="Content Placeholder 2"/>
          <p:cNvSpPr>
            <a:spLocks noGrp="1"/>
          </p:cNvSpPr>
          <p:nvPr>
            <p:ph idx="1"/>
          </p:nvPr>
        </p:nvSpPr>
        <p:spPr>
          <a:xfrm>
            <a:off x="292100" y="1090613"/>
            <a:ext cx="8585200" cy="5538787"/>
          </a:xfrm>
        </p:spPr>
        <p:txBody>
          <a:bodyPr/>
          <a:lstStyle/>
          <a:p>
            <a:r>
              <a:rPr lang="en-GB" smtClean="0"/>
              <a:t>The CU is the unit that fetches the next instruction to be executed from the main memory. </a:t>
            </a:r>
          </a:p>
          <a:p>
            <a:r>
              <a:rPr lang="en-GB" smtClean="0"/>
              <a:t>It decodes the fetched instruction and issues appropriate command to the ALU, the memory or the input/output controllers for the execution of the instruction.</a:t>
            </a:r>
          </a:p>
          <a:p>
            <a:r>
              <a:rPr lang="en-GB" smtClean="0"/>
              <a:t>The CPU is generally a 2 inch ceramic square with a silicon chip located inside. The chip is usually about the size of a thumbnail. </a:t>
            </a:r>
          </a:p>
          <a:p>
            <a:r>
              <a:rPr lang="en-GB" smtClean="0"/>
              <a:t>The CPU fits into the CPU socket, which is covered by the heat sink, an object that absorbs heat from the CPU. </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endParaRPr lang="en-US" smtClean="0"/>
          </a:p>
        </p:txBody>
      </p:sp>
      <p:sp>
        <p:nvSpPr>
          <p:cNvPr id="61443" name="Content Placeholder 2"/>
          <p:cNvSpPr>
            <a:spLocks noGrp="1"/>
          </p:cNvSpPr>
          <p:nvPr>
            <p:ph idx="1"/>
          </p:nvPr>
        </p:nvSpPr>
        <p:spPr/>
        <p:txBody>
          <a:bodyPr/>
          <a:lstStyle/>
          <a:p>
            <a:r>
              <a:rPr lang="en-GB" smtClean="0"/>
              <a:t>There are many processor manufacturers for personal computers including Intel, Cyrix, VIA, and AMD.</a:t>
            </a:r>
          </a:p>
          <a:p>
            <a:r>
              <a:rPr lang="en-GB" smtClean="0"/>
              <a:t>Today, the clock speed of a processor is measured in giga Hertz (GHz).</a:t>
            </a:r>
          </a:p>
          <a:p>
            <a:r>
              <a:rPr lang="en-GB" smtClean="0"/>
              <a:t> Two identical processors having different clock speeds will run at different speeds. </a:t>
            </a:r>
          </a:p>
          <a:p>
            <a:r>
              <a:rPr lang="en-GB" smtClean="0"/>
              <a:t>The processor with the higher clock speed will execute instructions faster than the one with a lower clock speed.</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mtClean="0"/>
              <a:t>RAM CHIPS</a:t>
            </a:r>
          </a:p>
        </p:txBody>
      </p:sp>
      <p:sp>
        <p:nvSpPr>
          <p:cNvPr id="62467" name="Content Placeholder 2"/>
          <p:cNvSpPr>
            <a:spLocks noGrp="1"/>
          </p:cNvSpPr>
          <p:nvPr>
            <p:ph idx="1"/>
          </p:nvPr>
        </p:nvSpPr>
        <p:spPr>
          <a:xfrm>
            <a:off x="292100" y="990600"/>
            <a:ext cx="8585200" cy="5105400"/>
          </a:xfrm>
        </p:spPr>
        <p:txBody>
          <a:bodyPr/>
          <a:lstStyle/>
          <a:p>
            <a:endParaRPr lang="en-US" smtClean="0"/>
          </a:p>
          <a:p>
            <a:endParaRPr lang="en-US" smtClean="0"/>
          </a:p>
          <a:p>
            <a:endParaRPr lang="en-US" smtClean="0"/>
          </a:p>
          <a:p>
            <a:endParaRPr lang="en-US" smtClean="0"/>
          </a:p>
          <a:p>
            <a:endParaRPr lang="en-US" smtClean="0"/>
          </a:p>
          <a:p>
            <a:r>
              <a:rPr lang="en-GB" smtClean="0"/>
              <a:t>The main memory or the RAM (random access memory), is the temporary work space for the processor. </a:t>
            </a:r>
          </a:p>
          <a:p>
            <a:r>
              <a:rPr lang="en-GB" smtClean="0"/>
              <a:t>Remember we said the main memory is the workbench for the processor. </a:t>
            </a:r>
            <a:endParaRPr lang="en-US" smtClean="0"/>
          </a:p>
        </p:txBody>
      </p:sp>
      <p:graphicFrame>
        <p:nvGraphicFramePr>
          <p:cNvPr id="62468" name="Object 2"/>
          <p:cNvGraphicFramePr>
            <a:graphicFrameLocks noChangeAspect="1"/>
          </p:cNvGraphicFramePr>
          <p:nvPr/>
        </p:nvGraphicFramePr>
        <p:xfrm>
          <a:off x="381000" y="1219200"/>
          <a:ext cx="7143750" cy="2349500"/>
        </p:xfrm>
        <a:graphic>
          <a:graphicData uri="http://schemas.openxmlformats.org/presentationml/2006/ole">
            <p:oleObj spid="_x0000_s62468" name="Document" r:id="rId3" imgW="5952018" imgH="1956838" progId="Word.Document.12">
              <p:embed/>
            </p:oleObj>
          </a:graphicData>
        </a:graphic>
      </p:graphicFrame>
    </p:spTree>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GB" smtClean="0"/>
              <a:t/>
            </a:r>
            <a:br>
              <a:rPr lang="en-GB" smtClean="0"/>
            </a:br>
            <a:r>
              <a:rPr lang="en-GB" smtClean="0"/>
              <a:t>First Generation(1946 – 1954)</a:t>
            </a:r>
            <a:br>
              <a:rPr lang="en-GB" smtClean="0"/>
            </a:br>
            <a:endParaRPr lang="en-GB" smtClean="0"/>
          </a:p>
        </p:txBody>
      </p:sp>
      <p:sp>
        <p:nvSpPr>
          <p:cNvPr id="8195" name="Content Placeholder 2"/>
          <p:cNvSpPr>
            <a:spLocks noGrp="1"/>
          </p:cNvSpPr>
          <p:nvPr>
            <p:ph idx="1"/>
          </p:nvPr>
        </p:nvSpPr>
        <p:spPr>
          <a:xfrm>
            <a:off x="292100" y="1090613"/>
            <a:ext cx="8585200" cy="5462587"/>
          </a:xfrm>
        </p:spPr>
        <p:txBody>
          <a:bodyPr/>
          <a:lstStyle/>
          <a:p>
            <a:r>
              <a:rPr lang="en-GB" smtClean="0"/>
              <a:t>Each computer was made of hundreds of such tubes</a:t>
            </a:r>
          </a:p>
          <a:p>
            <a:r>
              <a:rPr lang="en-GB" smtClean="0"/>
              <a:t>As a result of the vacuum tubes, this generation of computers was huge in physical size</a:t>
            </a:r>
          </a:p>
          <a:p>
            <a:r>
              <a:rPr lang="en-GB" smtClean="0"/>
              <a:t>ENIAC - the Electronic Numerical Integrator and Computer - which was developed in 1946 measured 18 feet by 80 feet and weighed 30 tons</a:t>
            </a:r>
          </a:p>
          <a:p>
            <a:r>
              <a:rPr lang="en-GB" smtClean="0"/>
              <a:t>The Computers during this generation were very slow in terms of processing speed. </a:t>
            </a:r>
          </a:p>
          <a:p>
            <a:r>
              <a:rPr lang="en-GB" smtClean="0"/>
              <a:t>The use of vacuum tubes made them to generate a lot of heat and had to be used in air-conditioned rooms</a:t>
            </a:r>
          </a:p>
        </p:txBody>
      </p:sp>
    </p:spTree>
  </p:cSld>
  <p:clrMapOvr>
    <a:masterClrMapping/>
  </p:clrMapOvr>
  <p:transition spd="med">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smtClean="0"/>
              <a:t>RAM CHIPS</a:t>
            </a:r>
          </a:p>
        </p:txBody>
      </p:sp>
      <p:sp>
        <p:nvSpPr>
          <p:cNvPr id="63491" name="Content Placeholder 2"/>
          <p:cNvSpPr>
            <a:spLocks noGrp="1"/>
          </p:cNvSpPr>
          <p:nvPr>
            <p:ph idx="1"/>
          </p:nvPr>
        </p:nvSpPr>
        <p:spPr>
          <a:xfrm>
            <a:off x="292100" y="990600"/>
            <a:ext cx="8585200" cy="5334000"/>
          </a:xfrm>
        </p:spPr>
        <p:txBody>
          <a:bodyPr/>
          <a:lstStyle/>
          <a:p>
            <a:r>
              <a:rPr lang="en-GB" smtClean="0"/>
              <a:t>It temporary holds data and instructions that will be needed shortly by the processor. </a:t>
            </a:r>
          </a:p>
          <a:p>
            <a:r>
              <a:rPr lang="en-GB" smtClean="0"/>
              <a:t>RAM is like a notepad that is constantly being written onto, then erased, and then written onto again. </a:t>
            </a:r>
            <a:endParaRPr lang="en-US" smtClean="0"/>
          </a:p>
          <a:p>
            <a:r>
              <a:rPr lang="en-GB" smtClean="0"/>
              <a:t>RAM (Random Access Memory) is your system's short-term memory. </a:t>
            </a:r>
          </a:p>
          <a:p>
            <a:r>
              <a:rPr lang="en-GB" smtClean="0"/>
              <a:t>Data is temporarily stored here until you save your work to the hard disk. </a:t>
            </a:r>
          </a:p>
          <a:p>
            <a:r>
              <a:rPr lang="en-GB" smtClean="0"/>
              <a:t>RAM is used by the system to store data that is processed by a computer's CPU. </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smtClean="0"/>
              <a:t>RAM CHIPS</a:t>
            </a:r>
          </a:p>
        </p:txBody>
      </p:sp>
      <p:sp>
        <p:nvSpPr>
          <p:cNvPr id="64515" name="Content Placeholder 2"/>
          <p:cNvSpPr>
            <a:spLocks noGrp="1"/>
          </p:cNvSpPr>
          <p:nvPr>
            <p:ph idx="1"/>
          </p:nvPr>
        </p:nvSpPr>
        <p:spPr>
          <a:xfrm>
            <a:off x="0" y="914400"/>
            <a:ext cx="9144000" cy="5486400"/>
          </a:xfrm>
        </p:spPr>
        <p:txBody>
          <a:bodyPr/>
          <a:lstStyle/>
          <a:p>
            <a:r>
              <a:rPr lang="en-GB" smtClean="0"/>
              <a:t>This short-term memory disappears when the computer is turned off, so always save your file before turning off the machine. </a:t>
            </a:r>
          </a:p>
          <a:p>
            <a:r>
              <a:rPr lang="en-GB" smtClean="0"/>
              <a:t>When you save a file, you are saving it to long-term storage that does not disappear when the computer is turned off. </a:t>
            </a:r>
          </a:p>
          <a:p>
            <a:r>
              <a:rPr lang="en-GB" smtClean="0"/>
              <a:t>If the RAM is insufficient to run software, the computer will place part of the software and data on the secondary memory. </a:t>
            </a:r>
          </a:p>
          <a:p>
            <a:r>
              <a:rPr lang="en-GB" smtClean="0"/>
              <a:t>This means that the computer will constantly be swapping data back and forth between RAM and disk thereby slowing down rate </a:t>
            </a:r>
            <a:r>
              <a:rPr lang="en-GB" smtClean="0">
                <a:solidFill>
                  <a:schemeClr val="tx1"/>
                </a:solidFill>
              </a:rPr>
              <a:t>of</a:t>
            </a:r>
            <a:r>
              <a:rPr lang="en-GB" smtClean="0"/>
              <a:t> </a:t>
            </a:r>
            <a:r>
              <a:rPr lang="en-GB" smtClean="0">
                <a:solidFill>
                  <a:schemeClr val="tx1"/>
                </a:solidFill>
              </a:rPr>
              <a:t>processing.</a:t>
            </a:r>
            <a:r>
              <a:rPr lang="en-GB" smtClean="0"/>
              <a:t> </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smtClean="0"/>
              <a:t>ROM Chips</a:t>
            </a:r>
          </a:p>
        </p:txBody>
      </p:sp>
      <p:sp>
        <p:nvSpPr>
          <p:cNvPr id="65539" name="Content Placeholder 2"/>
          <p:cNvSpPr>
            <a:spLocks noGrp="1"/>
          </p:cNvSpPr>
          <p:nvPr>
            <p:ph idx="1"/>
          </p:nvPr>
        </p:nvSpPr>
        <p:spPr>
          <a:xfrm>
            <a:off x="292100" y="1090613"/>
            <a:ext cx="8851900" cy="4757737"/>
          </a:xfrm>
        </p:spPr>
        <p:txBody>
          <a:bodyPr/>
          <a:lstStyle/>
          <a:p>
            <a:r>
              <a:rPr lang="en-GB" smtClean="0"/>
              <a:t>The Read Only Memory (ROM) chips also called firmware, cannot be written on or erased by the computer – as the name suggests, its content can only be read. </a:t>
            </a:r>
          </a:p>
          <a:p>
            <a:r>
              <a:rPr lang="en-GB" smtClean="0"/>
              <a:t> Firmware is the term that is used for software permanently stored on a chip – microprogrammed.</a:t>
            </a:r>
          </a:p>
          <a:p>
            <a:r>
              <a:rPr lang="en-GB" smtClean="0"/>
              <a:t> If we say that RAM chips temporarily remembers (information supplied by the user or software), then ROM chips can be said to permanently remember (information supplied by the manufacturer).  </a:t>
            </a:r>
            <a:endParaRPr lang="en-US" smtClean="0"/>
          </a:p>
        </p:txBody>
      </p:sp>
    </p:spTree>
  </p:cSld>
  <p:clrMapOvr>
    <a:masterClrMapping/>
  </p:clrMapOvr>
  <p:transition spd="med">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smtClean="0"/>
              <a:t>ROM Chips</a:t>
            </a:r>
          </a:p>
        </p:txBody>
      </p:sp>
      <p:sp>
        <p:nvSpPr>
          <p:cNvPr id="66563" name="Content Placeholder 2"/>
          <p:cNvSpPr>
            <a:spLocks noGrp="1"/>
          </p:cNvSpPr>
          <p:nvPr>
            <p:ph idx="1"/>
          </p:nvPr>
        </p:nvSpPr>
        <p:spPr>
          <a:xfrm>
            <a:off x="0" y="1090613"/>
            <a:ext cx="9144000" cy="5386387"/>
          </a:xfrm>
        </p:spPr>
        <p:txBody>
          <a:bodyPr/>
          <a:lstStyle/>
          <a:p>
            <a:r>
              <a:rPr lang="en-GB" smtClean="0"/>
              <a:t>ROM chips contain instructions that need to be available at all times for the computer to “get up and run”. </a:t>
            </a:r>
          </a:p>
          <a:p>
            <a:r>
              <a:rPr lang="en-GB" smtClean="0"/>
              <a:t>One of these is the bootstrap – instructions that tell the computer what to do when it is switched on or booted. </a:t>
            </a:r>
          </a:p>
          <a:p>
            <a:r>
              <a:rPr lang="en-GB" smtClean="0"/>
              <a:t>To get the computer going, a ROM also performs a “power-on-self-test” (POST). </a:t>
            </a:r>
          </a:p>
          <a:p>
            <a:r>
              <a:rPr lang="en-GB" smtClean="0"/>
              <a:t>There are three variations of ROM chips that are used in special situations. The three variations are PROM, EPROM, and EEPROM.</a:t>
            </a:r>
            <a:endParaRPr lang="en-US" smtClean="0"/>
          </a:p>
        </p:txBody>
      </p:sp>
    </p:spTree>
  </p:cSld>
  <p:clrMapOvr>
    <a:masterClrMapping/>
  </p:clrMapOvr>
  <p:transition spd="med">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smtClean="0"/>
              <a:t>ROM Chips  cont’;d</a:t>
            </a:r>
          </a:p>
        </p:txBody>
      </p:sp>
      <p:sp>
        <p:nvSpPr>
          <p:cNvPr id="67587" name="Content Placeholder 2"/>
          <p:cNvSpPr>
            <a:spLocks noGrp="1"/>
          </p:cNvSpPr>
          <p:nvPr>
            <p:ph idx="1"/>
          </p:nvPr>
        </p:nvSpPr>
        <p:spPr>
          <a:xfrm>
            <a:off x="0" y="1090613"/>
            <a:ext cx="8877300" cy="4757737"/>
          </a:xfrm>
        </p:spPr>
        <p:txBody>
          <a:bodyPr/>
          <a:lstStyle/>
          <a:p>
            <a:r>
              <a:rPr lang="en-GB" smtClean="0"/>
              <a:t> </a:t>
            </a:r>
            <a:r>
              <a:rPr lang="en-GB" i="1" smtClean="0"/>
              <a:t>PROM</a:t>
            </a:r>
            <a:r>
              <a:rPr lang="en-GB" smtClean="0"/>
              <a:t>: Programmable Read - Only Memories are blank chips on which instructions or programs are written using special equipment. Once the program is written, it cannot be erased. Some microcomputer software packages come on PROM units.</a:t>
            </a:r>
            <a:endParaRPr lang="en-US" smtClean="0"/>
          </a:p>
          <a:p>
            <a:r>
              <a:rPr lang="en-GB" i="1" smtClean="0"/>
              <a:t>EPROM</a:t>
            </a:r>
            <a:r>
              <a:rPr lang="en-GB" smtClean="0"/>
              <a:t>: Erasable Programmable Read Only Memories are like PROM chips except that the contents can be erased, using special equipment and new data or instructions can be written. A special device that uses ultraviolet light is used to erase its content. </a:t>
            </a:r>
            <a:endParaRPr lang="en-US" smtClean="0"/>
          </a:p>
          <a:p>
            <a:r>
              <a:rPr lang="en-GB" smtClean="0"/>
              <a:t> </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GB" i="1" smtClean="0"/>
              <a:t>EEPROM</a:t>
            </a:r>
            <a:r>
              <a:rPr lang="en-US" smtClean="0"/>
              <a:t> Chips</a:t>
            </a:r>
          </a:p>
        </p:txBody>
      </p:sp>
      <p:sp>
        <p:nvSpPr>
          <p:cNvPr id="68611" name="Content Placeholder 2"/>
          <p:cNvSpPr>
            <a:spLocks noGrp="1"/>
          </p:cNvSpPr>
          <p:nvPr>
            <p:ph idx="1"/>
          </p:nvPr>
        </p:nvSpPr>
        <p:spPr/>
        <p:txBody>
          <a:bodyPr/>
          <a:lstStyle/>
          <a:p>
            <a:r>
              <a:rPr lang="en-GB" i="1" smtClean="0"/>
              <a:t>EEPROM</a:t>
            </a:r>
            <a:r>
              <a:rPr lang="en-GB" smtClean="0"/>
              <a:t>: Electronic Erasable Programmable Read-Only Memory can be reprogrammed using special electrical impulses. The advantage of EEPROM chips is that they need not be removed from the computer to be reprogrammed.</a:t>
            </a:r>
            <a:endParaRPr lang="en-US" smtClean="0"/>
          </a:p>
          <a:p>
            <a:endParaRPr lang="en-US" smtClean="0"/>
          </a:p>
          <a:p>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288925" y="0"/>
            <a:ext cx="8585200" cy="685800"/>
          </a:xfrm>
        </p:spPr>
        <p:txBody>
          <a:bodyPr/>
          <a:lstStyle/>
          <a:p>
            <a:r>
              <a:rPr lang="en-US" smtClean="0"/>
              <a:t/>
            </a:r>
            <a:br>
              <a:rPr lang="en-US" smtClean="0"/>
            </a:br>
            <a:r>
              <a:rPr lang="en-US" smtClean="0"/>
              <a:t>Computer Memory Capacity </a:t>
            </a:r>
          </a:p>
        </p:txBody>
      </p:sp>
      <p:sp>
        <p:nvSpPr>
          <p:cNvPr id="69635" name="Content Placeholder 2"/>
          <p:cNvSpPr>
            <a:spLocks noGrp="1"/>
          </p:cNvSpPr>
          <p:nvPr>
            <p:ph idx="1"/>
          </p:nvPr>
        </p:nvSpPr>
        <p:spPr>
          <a:xfrm>
            <a:off x="0" y="990600"/>
            <a:ext cx="9144000" cy="5105400"/>
          </a:xfrm>
        </p:spPr>
        <p:txBody>
          <a:bodyPr/>
          <a:lstStyle/>
          <a:p>
            <a:r>
              <a:rPr lang="en-GB" smtClean="0"/>
              <a:t>How much data – in other words, how many 0s and 1s – a computer memory or a storage device can hold is very important for its operation. </a:t>
            </a:r>
          </a:p>
          <a:p>
            <a:r>
              <a:rPr lang="en-GB" smtClean="0"/>
              <a:t>As we already mentioned, a 0 or 1 occupies one bit of memory space. </a:t>
            </a:r>
          </a:p>
          <a:p>
            <a:r>
              <a:rPr lang="en-GB" smtClean="0"/>
              <a:t>A character consists of eight bits thus occupies eight bits of memory space. </a:t>
            </a:r>
          </a:p>
          <a:p>
            <a:r>
              <a:rPr lang="en-GB" smtClean="0"/>
              <a:t>As data are keyed into the computer in characters, bits are grouped into eight bits – 1 byte. </a:t>
            </a:r>
          </a:p>
          <a:p>
            <a:r>
              <a:rPr lang="en-GB" smtClean="0"/>
              <a:t>A Byte is used to hold a letter, number, or a special character (such as *, &amp;, $, etc).  </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endParaRPr lang="en-US" smtClean="0"/>
          </a:p>
        </p:txBody>
      </p:sp>
      <p:sp>
        <p:nvSpPr>
          <p:cNvPr id="3" name="Content Placeholder 2"/>
          <p:cNvSpPr>
            <a:spLocks noGrp="1"/>
          </p:cNvSpPr>
          <p:nvPr>
            <p:ph idx="1"/>
          </p:nvPr>
        </p:nvSpPr>
        <p:spPr>
          <a:xfrm>
            <a:off x="0" y="1090613"/>
            <a:ext cx="9144000" cy="5157787"/>
          </a:xfrm>
        </p:spPr>
        <p:txBody>
          <a:bodyPr/>
          <a:lstStyle/>
          <a:p>
            <a:pPr>
              <a:defRPr/>
            </a:pPr>
            <a:r>
              <a:rPr lang="en-GB" dirty="0" smtClean="0"/>
              <a:t>The </a:t>
            </a:r>
            <a:r>
              <a:rPr lang="en-GB" dirty="0" smtClean="0">
                <a:solidFill>
                  <a:srgbClr val="000099"/>
                </a:solidFill>
              </a:rPr>
              <a:t>kilobyte</a:t>
            </a:r>
            <a:r>
              <a:rPr lang="en-GB" dirty="0" smtClean="0"/>
              <a:t> is the common unit of measure for internal memory of microcomputers. </a:t>
            </a:r>
          </a:p>
          <a:p>
            <a:pPr>
              <a:defRPr/>
            </a:pPr>
            <a:r>
              <a:rPr lang="en-GB" dirty="0" smtClean="0"/>
              <a:t>An average printed page such as in this book would take up about 2500 bytes or 2.5 kilobytes of memory space.</a:t>
            </a:r>
            <a:endParaRPr lang="en-US" dirty="0" smtClean="0"/>
          </a:p>
          <a:p>
            <a:pPr>
              <a:defRPr/>
            </a:pPr>
            <a:r>
              <a:rPr lang="en-GB" dirty="0" smtClean="0">
                <a:solidFill>
                  <a:schemeClr val="accent4">
                    <a:lumMod val="10000"/>
                  </a:schemeClr>
                </a:solidFill>
              </a:rPr>
              <a:t>A</a:t>
            </a:r>
            <a:r>
              <a:rPr lang="en-GB" dirty="0" smtClean="0">
                <a:solidFill>
                  <a:srgbClr val="000099"/>
                </a:solidFill>
              </a:rPr>
              <a:t> Megabyte (MB)</a:t>
            </a:r>
            <a:r>
              <a:rPr lang="en-GB" dirty="0" smtClean="0"/>
              <a:t> is about 1 million bytes. Precisely 220 bytes (1,048,576 bytes) or 210 KB. </a:t>
            </a:r>
          </a:p>
          <a:p>
            <a:pPr>
              <a:defRPr/>
            </a:pPr>
            <a:r>
              <a:rPr lang="en-GB" dirty="0" smtClean="0"/>
              <a:t>Capacities of secondary memory devices – such as floppy diskettes – are often expressed in megabytes. </a:t>
            </a:r>
          </a:p>
          <a:p>
            <a:pPr>
              <a:defRPr/>
            </a:pPr>
            <a:r>
              <a:rPr lang="en-GB" dirty="0" smtClean="0"/>
              <a:t>A floppy diskette for example has a capacity of 2 MB.</a:t>
            </a:r>
            <a:endParaRPr lang="en-US" dirty="0" smtClean="0"/>
          </a:p>
          <a:p>
            <a:pPr>
              <a:defRPr/>
            </a:pPr>
            <a:endParaRPr lang="en-US" dirty="0"/>
          </a:p>
        </p:txBody>
      </p:sp>
    </p:spTree>
  </p:cSld>
  <p:clrMapOvr>
    <a:masterClrMapping/>
  </p:clrMapOvr>
  <p:transition spd="med">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endParaRPr lang="en-US" smtClean="0"/>
          </a:p>
        </p:txBody>
      </p:sp>
      <p:sp>
        <p:nvSpPr>
          <p:cNvPr id="71683" name="Content Placeholder 2"/>
          <p:cNvSpPr>
            <a:spLocks noGrp="1"/>
          </p:cNvSpPr>
          <p:nvPr>
            <p:ph idx="1"/>
          </p:nvPr>
        </p:nvSpPr>
        <p:spPr>
          <a:xfrm>
            <a:off x="152400" y="1090613"/>
            <a:ext cx="8991600" cy="4757737"/>
          </a:xfrm>
        </p:spPr>
        <p:txBody>
          <a:bodyPr/>
          <a:lstStyle/>
          <a:p>
            <a:r>
              <a:rPr lang="en-GB" smtClean="0"/>
              <a:t>A </a:t>
            </a:r>
            <a:r>
              <a:rPr lang="en-GB" smtClean="0">
                <a:solidFill>
                  <a:srgbClr val="000099"/>
                </a:solidFill>
              </a:rPr>
              <a:t>Gigabyte (GB) </a:t>
            </a:r>
            <a:r>
              <a:rPr lang="en-GB" smtClean="0"/>
              <a:t>is about 1 billion bytes. </a:t>
            </a:r>
          </a:p>
          <a:p>
            <a:r>
              <a:rPr lang="en-GB" smtClean="0"/>
              <a:t>Precisely 230 or 1,073,741,824 bytes or 210 MB. </a:t>
            </a:r>
          </a:p>
          <a:p>
            <a:r>
              <a:rPr lang="en-GB" smtClean="0"/>
              <a:t>This measure is often used to measure the capacity of hard disks of microcomputers or PCs, CD-ROMs and main memory capacity of mainframes and supercomputers. </a:t>
            </a:r>
            <a:endParaRPr lang="en-US" smtClean="0"/>
          </a:p>
          <a:p>
            <a:r>
              <a:rPr lang="en-GB" smtClean="0"/>
              <a:t>A </a:t>
            </a:r>
            <a:r>
              <a:rPr lang="en-GB" smtClean="0">
                <a:solidFill>
                  <a:srgbClr val="000099"/>
                </a:solidFill>
              </a:rPr>
              <a:t>Terabyte (TB) </a:t>
            </a:r>
            <a:r>
              <a:rPr lang="en-GB" smtClean="0"/>
              <a:t>represents 1 trillion bytes or 240 bytes or precisely 1,009,511,627,776 bytes.</a:t>
            </a:r>
          </a:p>
          <a:p>
            <a:r>
              <a:rPr lang="en-GB" smtClean="0"/>
              <a:t> Supercomputers main memory capacities are expressed in terabytes. </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0" y="0"/>
            <a:ext cx="9144000" cy="806450"/>
          </a:xfrm>
        </p:spPr>
        <p:txBody>
          <a:bodyPr/>
          <a:lstStyle/>
          <a:p>
            <a:r>
              <a:rPr lang="en-US" smtClean="0"/>
              <a:t>RAM Capacity, Word Size and Processing Speed</a:t>
            </a:r>
          </a:p>
        </p:txBody>
      </p:sp>
      <p:sp>
        <p:nvSpPr>
          <p:cNvPr id="72707" name="Content Placeholder 2"/>
          <p:cNvSpPr>
            <a:spLocks noGrp="1"/>
          </p:cNvSpPr>
          <p:nvPr>
            <p:ph idx="1"/>
          </p:nvPr>
        </p:nvSpPr>
        <p:spPr>
          <a:xfrm>
            <a:off x="0" y="1090613"/>
            <a:ext cx="9144000" cy="4757737"/>
          </a:xfrm>
        </p:spPr>
        <p:txBody>
          <a:bodyPr/>
          <a:lstStyle/>
          <a:p>
            <a:r>
              <a:rPr lang="en-US" smtClean="0"/>
              <a:t>The power of  </a:t>
            </a:r>
            <a:r>
              <a:rPr lang="en-GB" smtClean="0"/>
              <a:t>supercomputers, mainframes, minicomputers, workstations, microcomputer, and microcontrollers is measured according to three main parameters: RAM capacity, wordsize capability, and processor speed. </a:t>
            </a:r>
          </a:p>
          <a:p>
            <a:r>
              <a:rPr lang="en-GB" smtClean="0"/>
              <a:t>There are other deciding factors, though these three are the most important.</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GB" smtClean="0"/>
              <a:t/>
            </a:r>
            <a:br>
              <a:rPr lang="en-GB" smtClean="0"/>
            </a:br>
            <a:r>
              <a:rPr lang="en-GB" smtClean="0"/>
              <a:t>First Generation(1946 – 1954)</a:t>
            </a:r>
            <a:br>
              <a:rPr lang="en-GB" smtClean="0"/>
            </a:br>
            <a:endParaRPr lang="en-GB" smtClean="0"/>
          </a:p>
        </p:txBody>
      </p:sp>
      <p:sp>
        <p:nvSpPr>
          <p:cNvPr id="9219" name="Content Placeholder 2"/>
          <p:cNvSpPr>
            <a:spLocks noGrp="1"/>
          </p:cNvSpPr>
          <p:nvPr>
            <p:ph idx="1"/>
          </p:nvPr>
        </p:nvSpPr>
        <p:spPr/>
        <p:txBody>
          <a:bodyPr/>
          <a:lstStyle/>
          <a:p>
            <a:r>
              <a:rPr lang="en-GB" smtClean="0"/>
              <a:t>The heat generated actually affected the life span of the computers and also created air conditioning problems</a:t>
            </a:r>
          </a:p>
          <a:p>
            <a:r>
              <a:rPr lang="en-GB" smtClean="0"/>
              <a:t>The computers at this time were very expensive and therefore by the end of 1958 only about 2,500 first generation computers were installed world-wide.</a:t>
            </a:r>
          </a:p>
          <a:p>
            <a:endParaRPr lang="en-GB" smtClean="0"/>
          </a:p>
        </p:txBody>
      </p:sp>
    </p:spTree>
  </p:cSld>
  <p:clrMapOvr>
    <a:masterClrMapping/>
  </p:clrMapOvr>
  <p:transition spd="med">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smtClean="0"/>
              <a:t>RAM Capacity</a:t>
            </a:r>
          </a:p>
        </p:txBody>
      </p:sp>
      <p:sp>
        <p:nvSpPr>
          <p:cNvPr id="73731" name="Content Placeholder 2"/>
          <p:cNvSpPr>
            <a:spLocks noGrp="1"/>
          </p:cNvSpPr>
          <p:nvPr>
            <p:ph idx="1"/>
          </p:nvPr>
        </p:nvSpPr>
        <p:spPr/>
        <p:txBody>
          <a:bodyPr/>
          <a:lstStyle/>
          <a:p>
            <a:r>
              <a:rPr lang="en-GB" smtClean="0"/>
              <a:t>Remember we said the main memory to the computer is what a workbench is to the craftsman or the carpenter. </a:t>
            </a:r>
          </a:p>
          <a:p>
            <a:r>
              <a:rPr lang="en-GB" smtClean="0"/>
              <a:t>The more spacious the workbench is the more convenient and voluminous the work that can be done on it.</a:t>
            </a:r>
          </a:p>
          <a:p>
            <a:r>
              <a:rPr lang="en-GB" smtClean="0"/>
              <a:t> The capacity of the RAM therefore determines how large the software that can be run on any computer and how fast it can run.</a:t>
            </a:r>
            <a:endParaRPr lang="en-US" smtClean="0"/>
          </a:p>
        </p:txBody>
      </p:sp>
    </p:spTree>
  </p:cSld>
  <p:clrMapOvr>
    <a:masterClrMapping/>
  </p:clrMapOvr>
  <p:transition spd="med">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smtClean="0"/>
              <a:t>WordSize  </a:t>
            </a:r>
          </a:p>
        </p:txBody>
      </p:sp>
      <p:sp>
        <p:nvSpPr>
          <p:cNvPr id="74755" name="Content Placeholder 2"/>
          <p:cNvSpPr>
            <a:spLocks noGrp="1"/>
          </p:cNvSpPr>
          <p:nvPr>
            <p:ph idx="1"/>
          </p:nvPr>
        </p:nvSpPr>
        <p:spPr>
          <a:xfrm>
            <a:off x="0" y="1090613"/>
            <a:ext cx="9144000" cy="5386387"/>
          </a:xfrm>
        </p:spPr>
        <p:txBody>
          <a:bodyPr/>
          <a:lstStyle/>
          <a:p>
            <a:r>
              <a:rPr lang="en-GB" smtClean="0"/>
              <a:t>The next deciding factor of the power of a computer is its </a:t>
            </a:r>
            <a:r>
              <a:rPr lang="en-GB" i="1" smtClean="0"/>
              <a:t>wordsize</a:t>
            </a:r>
            <a:r>
              <a:rPr lang="en-GB" smtClean="0"/>
              <a:t> – the number of bits its register can hold and process at one time and can be transferred to and from memory, output / input devices and remote sites through its internal bus – electronic highway. </a:t>
            </a:r>
          </a:p>
          <a:p>
            <a:r>
              <a:rPr lang="en-GB" smtClean="0"/>
              <a:t>A 32-bit processor will process data and instructions in 32-bit chunk and a 64-bit processor in 64-bit chunk thereby being twice faster. </a:t>
            </a:r>
            <a:endParaRPr lang="en-US" smtClean="0"/>
          </a:p>
          <a:p>
            <a:r>
              <a:rPr lang="en-GB" smtClean="0"/>
              <a:t>It should be noted that expansion bus capacity (also measured in word size), the capacity of the bus that connects the processor, RAM, and registers to the peripherals of the computer </a:t>
            </a:r>
            <a:r>
              <a:rPr lang="en-GB" smtClean="0">
                <a:solidFill>
                  <a:schemeClr val="tx1"/>
                </a:solidFill>
              </a:rPr>
              <a:t>also plays a major role. </a:t>
            </a:r>
            <a:endParaRPr lang="en-US" smtClean="0">
              <a:solidFill>
                <a:schemeClr val="tx1"/>
              </a:solidFill>
            </a:endParaRPr>
          </a:p>
        </p:txBody>
      </p:sp>
    </p:spTree>
  </p:cSld>
  <p:clrMapOvr>
    <a:masterClrMapping/>
  </p:clrMapOvr>
  <p:transition spd="med">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smtClean="0"/>
              <a:t>Processor Speed</a:t>
            </a:r>
          </a:p>
        </p:txBody>
      </p:sp>
      <p:sp>
        <p:nvSpPr>
          <p:cNvPr id="75779" name="Content Placeholder 2"/>
          <p:cNvSpPr>
            <a:spLocks noGrp="1"/>
          </p:cNvSpPr>
          <p:nvPr>
            <p:ph idx="1"/>
          </p:nvPr>
        </p:nvSpPr>
        <p:spPr>
          <a:xfrm>
            <a:off x="0" y="1090613"/>
            <a:ext cx="9144000" cy="4929187"/>
          </a:xfrm>
        </p:spPr>
        <p:txBody>
          <a:bodyPr/>
          <a:lstStyle/>
          <a:p>
            <a:r>
              <a:rPr lang="en-GB" smtClean="0"/>
              <a:t>Processor speed is measured in three ways with respect to the frequency of its system clock (in megahertz), the number of instructions processed per second and floating-point operation per second.</a:t>
            </a:r>
            <a:endParaRPr lang="en-US" smtClean="0"/>
          </a:p>
          <a:p>
            <a:r>
              <a:rPr lang="en-GB" smtClean="0"/>
              <a:t>Every computer contains an internal timing device that is switched on when the power of the computer is turned on. </a:t>
            </a:r>
          </a:p>
          <a:p>
            <a:r>
              <a:rPr lang="en-GB" smtClean="0"/>
              <a:t>This device is called the system clock. The system clock controls the pace at which all operations take place.</a:t>
            </a:r>
          </a:p>
          <a:p>
            <a:r>
              <a:rPr lang="en-GB" smtClean="0"/>
              <a:t>The faster the clock, the faster the processing. </a:t>
            </a:r>
            <a:endParaRPr lang="en-US" smtClean="0"/>
          </a:p>
        </p:txBody>
      </p:sp>
    </p:spTree>
  </p:cSld>
  <p:clrMapOvr>
    <a:masterClrMapping/>
  </p:clrMapOvr>
  <p:transition spd="med">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endParaRPr lang="en-US" smtClean="0"/>
          </a:p>
        </p:txBody>
      </p:sp>
      <p:sp>
        <p:nvSpPr>
          <p:cNvPr id="76803" name="Content Placeholder 2"/>
          <p:cNvSpPr>
            <a:spLocks noGrp="1"/>
          </p:cNvSpPr>
          <p:nvPr>
            <p:ph idx="1"/>
          </p:nvPr>
        </p:nvSpPr>
        <p:spPr>
          <a:xfrm>
            <a:off x="0" y="1090613"/>
            <a:ext cx="9144000" cy="5462587"/>
          </a:xfrm>
        </p:spPr>
        <p:txBody>
          <a:bodyPr/>
          <a:lstStyle/>
          <a:p>
            <a:r>
              <a:rPr lang="en-GB" smtClean="0"/>
              <a:t>Microcomputer processing speeds are often measured in megahertz (MHz), with 1 MHz equal to 1 million machine cycle or beats per second.</a:t>
            </a:r>
          </a:p>
          <a:p>
            <a:r>
              <a:rPr lang="en-GB" smtClean="0"/>
              <a:t> Average speed of PCs of toady ranges between 550 – 800 MHz. It is not uncommon today to find PCs running on Pentium IV processors at 1800 MHz (1.8 GHz) or even faster.</a:t>
            </a:r>
          </a:p>
          <a:p>
            <a:r>
              <a:rPr lang="en-GB" smtClean="0"/>
              <a:t>Processing speed of Workstations and Mainframes are often measured in number of instructions processed per second (IPS) which currently runs into millions. </a:t>
            </a:r>
          </a:p>
          <a:p>
            <a:r>
              <a:rPr lang="en-GB" smtClean="0"/>
              <a:t>Thus, MIPS (million of instruction per second) is a measure of computer </a:t>
            </a:r>
            <a:r>
              <a:rPr lang="en-GB" smtClean="0">
                <a:solidFill>
                  <a:schemeClr val="tx1"/>
                </a:solidFill>
              </a:rPr>
              <a:t>processing speed</a:t>
            </a:r>
            <a:r>
              <a:rPr lang="en-GB" smtClean="0"/>
              <a:t>. </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endParaRPr lang="en-US" smtClean="0"/>
          </a:p>
        </p:txBody>
      </p:sp>
      <p:sp>
        <p:nvSpPr>
          <p:cNvPr id="77827" name="Content Placeholder 2"/>
          <p:cNvSpPr>
            <a:spLocks noGrp="1"/>
          </p:cNvSpPr>
          <p:nvPr>
            <p:ph idx="1"/>
          </p:nvPr>
        </p:nvSpPr>
        <p:spPr/>
        <p:txBody>
          <a:bodyPr/>
          <a:lstStyle/>
          <a:p>
            <a:r>
              <a:rPr lang="en-GB" smtClean="0"/>
              <a:t>For Supercomputers, processing speed is often measured in flops – floating-point operation per second. </a:t>
            </a:r>
          </a:p>
          <a:p>
            <a:r>
              <a:rPr lang="en-GB" smtClean="0"/>
              <a:t>Floating-point operation is a special kind of mathematical calculations. </a:t>
            </a:r>
          </a:p>
          <a:p>
            <a:r>
              <a:rPr lang="en-GB" smtClean="0"/>
              <a:t>This measure is often expressed in megaflops (millions of floating-point operations per second), gigaflops (billions of floating-point operations per second) and teraflops (trillions of floating-point operations per second). </a:t>
            </a:r>
            <a:endParaRPr lang="en-US" smtClean="0"/>
          </a:p>
        </p:txBody>
      </p:sp>
    </p:spTree>
  </p:cSld>
  <p:clrMapOvr>
    <a:masterClrMapping/>
  </p:clrMapOvr>
  <p:transition spd="med">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smtClean="0"/>
              <a:t>Other Forms of Memories</a:t>
            </a:r>
          </a:p>
        </p:txBody>
      </p:sp>
      <p:sp>
        <p:nvSpPr>
          <p:cNvPr id="78851" name="Content Placeholder 2"/>
          <p:cNvSpPr>
            <a:spLocks noGrp="1"/>
          </p:cNvSpPr>
          <p:nvPr>
            <p:ph idx="1"/>
          </p:nvPr>
        </p:nvSpPr>
        <p:spPr>
          <a:xfrm>
            <a:off x="0" y="914400"/>
            <a:ext cx="9144000" cy="5943600"/>
          </a:xfrm>
        </p:spPr>
        <p:txBody>
          <a:bodyPr/>
          <a:lstStyle/>
          <a:p>
            <a:r>
              <a:rPr lang="en-GB" smtClean="0"/>
              <a:t>RAM is divided into two sections with one section relatively large and called the main RAM. </a:t>
            </a:r>
          </a:p>
          <a:p>
            <a:r>
              <a:rPr lang="en-GB" smtClean="0"/>
              <a:t>The other section called the cache memory being tiny and containing few but more expensive chips.</a:t>
            </a:r>
          </a:p>
          <a:p>
            <a:r>
              <a:rPr lang="en-GB" smtClean="0"/>
              <a:t> Cache memory is a special high-speed memory area that the processor can access quickly. </a:t>
            </a:r>
          </a:p>
          <a:p>
            <a:r>
              <a:rPr lang="en-GB" smtClean="0"/>
              <a:t>It serves as a buffer (or bridge) between the processor and the main RAM. </a:t>
            </a:r>
          </a:p>
          <a:p>
            <a:r>
              <a:rPr lang="en-GB" smtClean="0"/>
              <a:t>A special program transfers data and instructions that were transferred to the RAM from the RAM to the processor to minimize swapping of instructions back and forth the secondary </a:t>
            </a:r>
            <a:r>
              <a:rPr lang="en-GB" smtClean="0">
                <a:solidFill>
                  <a:schemeClr val="tx1"/>
                </a:solidFill>
              </a:rPr>
              <a:t>storage by the processor and </a:t>
            </a:r>
            <a:r>
              <a:rPr lang="en-GB" smtClean="0"/>
              <a:t>thus enable it run faster. </a:t>
            </a:r>
            <a:endParaRPr lang="en-US" smtClean="0"/>
          </a:p>
        </p:txBody>
      </p:sp>
    </p:spTree>
  </p:cSld>
  <p:clrMapOvr>
    <a:masterClrMapping/>
  </p:clrMapOvr>
  <p:transition spd="med">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endParaRPr lang="en-US" smtClean="0"/>
          </a:p>
        </p:txBody>
      </p:sp>
      <p:sp>
        <p:nvSpPr>
          <p:cNvPr id="79875" name="Content Placeholder 2"/>
          <p:cNvSpPr>
            <a:spLocks noGrp="1"/>
          </p:cNvSpPr>
          <p:nvPr>
            <p:ph idx="1"/>
          </p:nvPr>
        </p:nvSpPr>
        <p:spPr>
          <a:xfrm>
            <a:off x="0" y="1066800"/>
            <a:ext cx="9144000" cy="4781550"/>
          </a:xfrm>
        </p:spPr>
        <p:txBody>
          <a:bodyPr/>
          <a:lstStyle/>
          <a:p>
            <a:r>
              <a:rPr lang="en-GB" smtClean="0"/>
              <a:t>Video RAM (VRAM) or video memory chips are used for storing and displaying images on the monitor. </a:t>
            </a:r>
          </a:p>
          <a:p>
            <a:r>
              <a:rPr lang="en-GB" smtClean="0"/>
              <a:t>The capacity of VRAM determines how fast images are processed and how many colors can be used to display images. </a:t>
            </a:r>
          </a:p>
          <a:p>
            <a:r>
              <a:rPr lang="en-GB" smtClean="0"/>
              <a:t>VRAM chips are mounted on a special but small board known as video adapter card. </a:t>
            </a:r>
          </a:p>
          <a:p>
            <a:r>
              <a:rPr lang="en-GB" smtClean="0"/>
              <a:t>Video adapter cards are usually inserted in an expansion slot on the motherboard.</a:t>
            </a:r>
          </a:p>
          <a:p>
            <a:endParaRPr lang="en-US" smtClean="0"/>
          </a:p>
        </p:txBody>
      </p:sp>
    </p:spTree>
  </p:cSld>
  <p:clrMapOvr>
    <a:masterClrMapping/>
  </p:clrMapOvr>
  <p:transition spd="med">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endParaRPr lang="en-US" smtClean="0"/>
          </a:p>
        </p:txBody>
      </p:sp>
      <p:sp>
        <p:nvSpPr>
          <p:cNvPr id="80899" name="Content Placeholder 2"/>
          <p:cNvSpPr>
            <a:spLocks noGrp="1"/>
          </p:cNvSpPr>
          <p:nvPr>
            <p:ph idx="1"/>
          </p:nvPr>
        </p:nvSpPr>
        <p:spPr/>
        <p:txBody>
          <a:bodyPr/>
          <a:lstStyle/>
          <a:p>
            <a:r>
              <a:rPr lang="en-GB" smtClean="0"/>
              <a:t>Another form of memory is the flash RAM cards that consist of circuitry on a credit-card-size plate or card. </a:t>
            </a:r>
          </a:p>
          <a:p>
            <a:r>
              <a:rPr lang="en-GB" smtClean="0"/>
              <a:t>Flash RAM cards are derived from EEPROM and are non-volatile. </a:t>
            </a:r>
          </a:p>
          <a:p>
            <a:r>
              <a:rPr lang="en-GB" smtClean="0"/>
              <a:t>They are used to simulate main memory and also to back up or supplement the hard disk drives.</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806450"/>
          </a:xfrm>
        </p:spPr>
        <p:txBody>
          <a:bodyPr/>
          <a:lstStyle/>
          <a:p>
            <a:pPr>
              <a:defRPr/>
            </a:pPr>
            <a:r>
              <a:rPr lang="en-GB" cap="all" dirty="0" smtClean="0"/>
              <a:t/>
            </a:r>
            <a:br>
              <a:rPr lang="en-GB" cap="all" dirty="0" smtClean="0"/>
            </a:br>
            <a:r>
              <a:rPr lang="en-GB" cap="all" dirty="0" smtClean="0"/>
              <a:t>input/ output and STORAGE DEVICES</a:t>
            </a:r>
            <a:r>
              <a:rPr lang="en-US" dirty="0" smtClean="0"/>
              <a:t/>
            </a:r>
            <a:br>
              <a:rPr lang="en-US" dirty="0" smtClean="0"/>
            </a:br>
            <a:endParaRPr lang="en-US" dirty="0"/>
          </a:p>
        </p:txBody>
      </p:sp>
      <p:sp>
        <p:nvSpPr>
          <p:cNvPr id="81923" name="Content Placeholder 2"/>
          <p:cNvSpPr>
            <a:spLocks noGrp="1"/>
          </p:cNvSpPr>
          <p:nvPr>
            <p:ph idx="1"/>
          </p:nvPr>
        </p:nvSpPr>
        <p:spPr>
          <a:xfrm>
            <a:off x="152400" y="1090613"/>
            <a:ext cx="8839200" cy="4757737"/>
          </a:xfrm>
        </p:spPr>
        <p:txBody>
          <a:bodyPr/>
          <a:lstStyle/>
          <a:p>
            <a:pPr>
              <a:buFont typeface="Monotype Sorts" pitchFamily="2" charset="2"/>
              <a:buNone/>
            </a:pPr>
            <a:r>
              <a:rPr lang="en-GB" sz="3200" smtClean="0">
                <a:solidFill>
                  <a:srgbClr val="000099"/>
                </a:solidFill>
              </a:rPr>
              <a:t>Learning Objectives</a:t>
            </a:r>
            <a:endParaRPr lang="en-US" sz="3200" smtClean="0">
              <a:solidFill>
                <a:srgbClr val="000099"/>
              </a:solidFill>
            </a:endParaRPr>
          </a:p>
          <a:p>
            <a:pPr>
              <a:buFont typeface="Monotype Sorts" pitchFamily="2" charset="2"/>
              <a:buNone/>
            </a:pPr>
            <a:r>
              <a:rPr lang="en-GB" smtClean="0"/>
              <a:t>After reading this unit you should be able to: </a:t>
            </a:r>
            <a:endParaRPr lang="en-US" smtClean="0"/>
          </a:p>
          <a:p>
            <a:r>
              <a:rPr lang="en-GB" smtClean="0"/>
              <a:t> </a:t>
            </a:r>
            <a:r>
              <a:rPr lang="en-US" smtClean="0"/>
              <a:t>Identify the various hardware devices</a:t>
            </a:r>
          </a:p>
          <a:p>
            <a:r>
              <a:rPr lang="en-US" smtClean="0"/>
              <a:t>Explain how data is represented internally by the computer</a:t>
            </a:r>
          </a:p>
          <a:p>
            <a:r>
              <a:rPr lang="en-US" smtClean="0"/>
              <a:t>Distinguish between the different types of file</a:t>
            </a:r>
          </a:p>
          <a:p>
            <a:endParaRPr lang="en-US" smtClean="0"/>
          </a:p>
        </p:txBody>
      </p:sp>
    </p:spTree>
  </p:cSld>
  <p:clrMapOvr>
    <a:masterClrMapping/>
  </p:clrMapOvr>
  <p:transition spd="med">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smtClean="0"/>
              <a:t>Input and Output Devices</a:t>
            </a:r>
          </a:p>
        </p:txBody>
      </p:sp>
      <p:sp>
        <p:nvSpPr>
          <p:cNvPr id="82947" name="Content Placeholder 2"/>
          <p:cNvSpPr>
            <a:spLocks noGrp="1"/>
          </p:cNvSpPr>
          <p:nvPr>
            <p:ph idx="1"/>
          </p:nvPr>
        </p:nvSpPr>
        <p:spPr/>
        <p:txBody>
          <a:bodyPr/>
          <a:lstStyle/>
          <a:p>
            <a:r>
              <a:rPr lang="en-GB" smtClean="0"/>
              <a:t>Input / Output devices or simply I/O devices translate all data going into the computer into series of binary digits of 0s and 1s which is what the computer understands. </a:t>
            </a:r>
          </a:p>
          <a:p>
            <a:r>
              <a:rPr lang="en-GB" smtClean="0"/>
              <a:t>They also translate back these binary digits coming out of the computer into characters that are understandable by humans.</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GB" sz="3200" smtClean="0"/>
              <a:t/>
            </a:r>
            <a:br>
              <a:rPr lang="en-GB" sz="3200" smtClean="0"/>
            </a:br>
            <a:r>
              <a:rPr lang="en-GB" sz="3200" smtClean="0"/>
              <a:t>Second Generation of Computers (1954-1962)</a:t>
            </a:r>
            <a:r>
              <a:rPr lang="en-GB" smtClean="0"/>
              <a:t/>
            </a:r>
            <a:br>
              <a:rPr lang="en-GB" smtClean="0"/>
            </a:br>
            <a:endParaRPr lang="en-GB" smtClean="0"/>
          </a:p>
        </p:txBody>
      </p:sp>
      <p:sp>
        <p:nvSpPr>
          <p:cNvPr id="10243" name="Content Placeholder 2"/>
          <p:cNvSpPr>
            <a:spLocks noGrp="1"/>
          </p:cNvSpPr>
          <p:nvPr>
            <p:ph idx="1"/>
          </p:nvPr>
        </p:nvSpPr>
        <p:spPr/>
        <p:txBody>
          <a:bodyPr/>
          <a:lstStyle/>
          <a:p>
            <a:r>
              <a:rPr lang="en-GB" smtClean="0"/>
              <a:t>The manufacturers replaced the vacuum tubes used in the first generation computers with transistors</a:t>
            </a:r>
          </a:p>
          <a:p>
            <a:r>
              <a:rPr lang="en-GB" smtClean="0"/>
              <a:t>These transistors were much smaller in size and more reliable as compared to the vacuum tubes</a:t>
            </a:r>
          </a:p>
          <a:p>
            <a:r>
              <a:rPr lang="en-GB" smtClean="0"/>
              <a:t>The second generation of computers was much smaller in physical size as compared to the first generation computers</a:t>
            </a:r>
          </a:p>
          <a:p>
            <a:r>
              <a:rPr lang="en-GB" smtClean="0"/>
              <a:t>Faster in terms of processing speed, less expensive and also generated less heat.</a:t>
            </a:r>
          </a:p>
          <a:p>
            <a:pPr>
              <a:buFont typeface="Monotype Sorts" pitchFamily="2" charset="2"/>
              <a:buNone/>
            </a:pPr>
            <a:endParaRPr lang="en-GB" smtClean="0"/>
          </a:p>
          <a:p>
            <a:endParaRPr lang="en-GB" smtClean="0"/>
          </a:p>
          <a:p>
            <a:endParaRPr lang="en-GB" smtClean="0"/>
          </a:p>
        </p:txBody>
      </p:sp>
    </p:spTree>
  </p:cSld>
  <p:clrMapOvr>
    <a:masterClrMapping/>
  </p:clrMapOvr>
  <p:transition spd="med">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US" smtClean="0"/>
              <a:t>Input Devices</a:t>
            </a:r>
          </a:p>
        </p:txBody>
      </p:sp>
      <p:sp>
        <p:nvSpPr>
          <p:cNvPr id="83971" name="Content Placeholder 2"/>
          <p:cNvSpPr>
            <a:spLocks noGrp="1"/>
          </p:cNvSpPr>
          <p:nvPr>
            <p:ph idx="1"/>
          </p:nvPr>
        </p:nvSpPr>
        <p:spPr>
          <a:xfrm>
            <a:off x="152400" y="990600"/>
            <a:ext cx="8839200" cy="5181600"/>
          </a:xfrm>
        </p:spPr>
        <p:txBody>
          <a:bodyPr/>
          <a:lstStyle/>
          <a:p>
            <a:r>
              <a:rPr lang="en-GB" smtClean="0"/>
              <a:t>Input devices include keyboards, pointing devices, and source-data entry devices like scanners and digital cameras as well as voice and audio/video input devices like microphones and video cameras. </a:t>
            </a:r>
          </a:p>
          <a:p>
            <a:r>
              <a:rPr lang="en-GB" smtClean="0"/>
              <a:t>The most common input device and the one you will probably have to learn how to use is the keyboard. </a:t>
            </a:r>
          </a:p>
          <a:p>
            <a:r>
              <a:rPr lang="en-GB" smtClean="0"/>
              <a:t>The computer keyboard unlike the ordinary typewriter keyboard converts letters, numbers, and other characters into electrical signals in machine language and can be processed by the computer processor. </a:t>
            </a:r>
            <a:endParaRPr lang="en-US" smtClean="0"/>
          </a:p>
        </p:txBody>
      </p:sp>
    </p:spTree>
  </p:cSld>
  <p:clrMapOvr>
    <a:masterClrMapping/>
  </p:clrMapOvr>
  <p:transition spd="med">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US" smtClean="0"/>
              <a:t>Input Devices</a:t>
            </a:r>
          </a:p>
        </p:txBody>
      </p:sp>
      <p:sp>
        <p:nvSpPr>
          <p:cNvPr id="84995" name="Content Placeholder 2"/>
          <p:cNvSpPr>
            <a:spLocks noGrp="1"/>
          </p:cNvSpPr>
          <p:nvPr>
            <p:ph idx="1"/>
          </p:nvPr>
        </p:nvSpPr>
        <p:spPr/>
        <p:txBody>
          <a:bodyPr/>
          <a:lstStyle/>
          <a:p>
            <a:r>
              <a:rPr lang="en-GB" smtClean="0"/>
              <a:t>Other devices that are commonly used in conjunction with the keyboard are pointing devices like the mouse. These devices control the position of the cursor – pointer on the screen. Pointing devices include:</a:t>
            </a:r>
            <a:endParaRPr lang="en-US" smtClean="0"/>
          </a:p>
          <a:p>
            <a:r>
              <a:rPr lang="en-GB" smtClean="0"/>
              <a:t>Mice, trackballs, and joysticks</a:t>
            </a:r>
            <a:endParaRPr lang="en-US" smtClean="0"/>
          </a:p>
          <a:p>
            <a:r>
              <a:rPr lang="en-GB" smtClean="0"/>
              <a:t>Light pens</a:t>
            </a:r>
            <a:endParaRPr lang="en-US" smtClean="0"/>
          </a:p>
          <a:p>
            <a:r>
              <a:rPr lang="en-GB" smtClean="0"/>
              <a:t>Digitizing tablets</a:t>
            </a:r>
            <a:endParaRPr lang="en-US" smtClean="0"/>
          </a:p>
          <a:p>
            <a:r>
              <a:rPr lang="en-GB" smtClean="0"/>
              <a:t>Pen-based systems</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smtClean="0"/>
              <a:t>Input Devices</a:t>
            </a:r>
          </a:p>
        </p:txBody>
      </p:sp>
      <p:sp>
        <p:nvSpPr>
          <p:cNvPr id="86019" name="Content Placeholder 2"/>
          <p:cNvSpPr>
            <a:spLocks noGrp="1"/>
          </p:cNvSpPr>
          <p:nvPr>
            <p:ph idx="1"/>
          </p:nvPr>
        </p:nvSpPr>
        <p:spPr/>
        <p:txBody>
          <a:bodyPr/>
          <a:lstStyle/>
          <a:p>
            <a:r>
              <a:rPr lang="en-GB" smtClean="0"/>
              <a:t>Data-entry devices that do not require keyboard for inputting data include the following:</a:t>
            </a:r>
            <a:endParaRPr lang="en-US" smtClean="0"/>
          </a:p>
          <a:p>
            <a:r>
              <a:rPr lang="en-GB" smtClean="0"/>
              <a:t>Scanners</a:t>
            </a:r>
            <a:endParaRPr lang="en-US" smtClean="0"/>
          </a:p>
          <a:p>
            <a:r>
              <a:rPr lang="en-GB" smtClean="0"/>
              <a:t>Voice-recognition devices</a:t>
            </a:r>
            <a:endParaRPr lang="en-US" smtClean="0"/>
          </a:p>
          <a:p>
            <a:r>
              <a:rPr lang="en-GB" smtClean="0"/>
              <a:t>Audio input devices</a:t>
            </a:r>
            <a:endParaRPr lang="en-US" smtClean="0"/>
          </a:p>
          <a:p>
            <a:r>
              <a:rPr lang="en-GB" smtClean="0"/>
              <a:t>Video input devices</a:t>
            </a:r>
            <a:endParaRPr lang="en-US" smtClean="0"/>
          </a:p>
          <a:p>
            <a:r>
              <a:rPr lang="en-GB" smtClean="0"/>
              <a:t>Digital cameras</a:t>
            </a:r>
            <a:endParaRPr lang="en-US" smtClean="0"/>
          </a:p>
          <a:p>
            <a:r>
              <a:rPr lang="en-GB" smtClean="0"/>
              <a:t>Often times we find keyboard, pointing device and other source-data entry devices like scanners combined in a single computer systems.</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en-US" smtClean="0"/>
              <a:t>Keyboard </a:t>
            </a:r>
          </a:p>
        </p:txBody>
      </p:sp>
      <p:sp>
        <p:nvSpPr>
          <p:cNvPr id="87043" name="Content Placeholder 2"/>
          <p:cNvSpPr>
            <a:spLocks noGrp="1"/>
          </p:cNvSpPr>
          <p:nvPr>
            <p:ph idx="1"/>
          </p:nvPr>
        </p:nvSpPr>
        <p:spPr/>
        <p:txBody>
          <a:bodyPr/>
          <a:lstStyle/>
          <a:p>
            <a:r>
              <a:rPr lang="en-GB" smtClean="0"/>
              <a:t>The keyboard is the commonest input device. It is usually connected to the system unit of the computer through a serial port with a cable.  </a:t>
            </a:r>
          </a:p>
          <a:p>
            <a:r>
              <a:rPr lang="en-GB" smtClean="0"/>
              <a:t> The keys on the keyboard can be divided into four groups namely:</a:t>
            </a:r>
            <a:endParaRPr lang="en-US" smtClean="0"/>
          </a:p>
          <a:p>
            <a:r>
              <a:rPr lang="en-GB" smtClean="0"/>
              <a:t>Standard keys</a:t>
            </a:r>
            <a:endParaRPr lang="en-US" smtClean="0"/>
          </a:p>
          <a:p>
            <a:r>
              <a:rPr lang="en-GB" smtClean="0"/>
              <a:t>Cursor-movement keys</a:t>
            </a:r>
            <a:endParaRPr lang="en-US" smtClean="0"/>
          </a:p>
          <a:p>
            <a:r>
              <a:rPr lang="en-GB" smtClean="0"/>
              <a:t>Numeric keys</a:t>
            </a:r>
            <a:endParaRPr lang="en-US" smtClean="0"/>
          </a:p>
          <a:p>
            <a:r>
              <a:rPr lang="en-GB" smtClean="0"/>
              <a:t>Function keys</a:t>
            </a:r>
            <a:endParaRPr lang="en-US" smtClean="0"/>
          </a:p>
          <a:p>
            <a:r>
              <a:rPr lang="en-GB" smtClean="0"/>
              <a:t> </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smtClean="0"/>
              <a:t>Keyboard</a:t>
            </a:r>
          </a:p>
        </p:txBody>
      </p:sp>
      <p:sp>
        <p:nvSpPr>
          <p:cNvPr id="88067" name="Content Placeholder 2"/>
          <p:cNvSpPr>
            <a:spLocks noGrp="1"/>
          </p:cNvSpPr>
          <p:nvPr>
            <p:ph idx="1"/>
          </p:nvPr>
        </p:nvSpPr>
        <p:spPr>
          <a:xfrm>
            <a:off x="0" y="914400"/>
            <a:ext cx="9144000" cy="5715000"/>
          </a:xfrm>
        </p:spPr>
        <p:txBody>
          <a:bodyPr/>
          <a:lstStyle/>
          <a:p>
            <a:r>
              <a:rPr lang="en-GB" smtClean="0"/>
              <a:t>The </a:t>
            </a:r>
            <a:r>
              <a:rPr lang="en-GB" i="1" smtClean="0">
                <a:solidFill>
                  <a:srgbClr val="000099"/>
                </a:solidFill>
              </a:rPr>
              <a:t>Standard typing keys</a:t>
            </a:r>
            <a:r>
              <a:rPr lang="en-GB" smtClean="0">
                <a:solidFill>
                  <a:srgbClr val="000099"/>
                </a:solidFill>
              </a:rPr>
              <a:t> </a:t>
            </a:r>
            <a:r>
              <a:rPr lang="en-GB" smtClean="0"/>
              <a:t>are similar to that of the typewriter with the familiar QWERTY arrangement of letter, number, and punctuation keys. </a:t>
            </a:r>
          </a:p>
          <a:p>
            <a:r>
              <a:rPr lang="en-GB" smtClean="0"/>
              <a:t>QWERTY refers to the alphabets in the top left row on the standard typewriter keyboard.</a:t>
            </a:r>
          </a:p>
          <a:p>
            <a:r>
              <a:rPr lang="en-GB" smtClean="0"/>
              <a:t> On the computer keyboard, it can be found on the third row. </a:t>
            </a:r>
          </a:p>
          <a:p>
            <a:r>
              <a:rPr lang="en-GB" smtClean="0"/>
              <a:t>The Caps Lock, Shift, and Tab keys and also the Space bar work the same way as they do on a typewriter keyboard. </a:t>
            </a:r>
          </a:p>
          <a:p>
            <a:r>
              <a:rPr lang="en-GB" smtClean="0"/>
              <a:t>The Caps Lock key is a toggle key</a:t>
            </a:r>
          </a:p>
          <a:p>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smtClean="0"/>
              <a:t>Keyboard</a:t>
            </a:r>
          </a:p>
        </p:txBody>
      </p:sp>
      <p:sp>
        <p:nvSpPr>
          <p:cNvPr id="89091" name="Content Placeholder 2"/>
          <p:cNvSpPr>
            <a:spLocks noGrp="1"/>
          </p:cNvSpPr>
          <p:nvPr>
            <p:ph idx="1"/>
          </p:nvPr>
        </p:nvSpPr>
        <p:spPr/>
        <p:txBody>
          <a:bodyPr/>
          <a:lstStyle/>
          <a:p>
            <a:r>
              <a:rPr lang="en-GB" smtClean="0"/>
              <a:t>The Enter key that works like the return key on a typewriter – and even often referred to as the Return key – is used to send commands to the computer, in addition to beginning a new paragraph in a word processing environment.</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en-US" smtClean="0"/>
              <a:t>Keyboard</a:t>
            </a:r>
          </a:p>
        </p:txBody>
      </p:sp>
      <p:sp>
        <p:nvSpPr>
          <p:cNvPr id="90115" name="Content Placeholder 2"/>
          <p:cNvSpPr>
            <a:spLocks noGrp="1"/>
          </p:cNvSpPr>
          <p:nvPr>
            <p:ph idx="1"/>
          </p:nvPr>
        </p:nvSpPr>
        <p:spPr>
          <a:xfrm>
            <a:off x="292100" y="990600"/>
            <a:ext cx="8585200" cy="5715000"/>
          </a:xfrm>
        </p:spPr>
        <p:txBody>
          <a:bodyPr/>
          <a:lstStyle/>
          <a:p>
            <a:r>
              <a:rPr lang="en-GB" i="1" smtClean="0">
                <a:solidFill>
                  <a:srgbClr val="000099"/>
                </a:solidFill>
              </a:rPr>
              <a:t>Cursor-movement keys</a:t>
            </a:r>
            <a:r>
              <a:rPr lang="en-GB" smtClean="0">
                <a:solidFill>
                  <a:srgbClr val="000099"/>
                </a:solidFill>
              </a:rPr>
              <a:t> </a:t>
            </a:r>
            <a:r>
              <a:rPr lang="en-GB" smtClean="0"/>
              <a:t>– sometimes called the arrow keys – are use to move the cursor around the text on the screen. </a:t>
            </a:r>
          </a:p>
          <a:p>
            <a:r>
              <a:rPr lang="en-GB" smtClean="0"/>
              <a:t>The cursor is the blinking vertical bar on the screen that indicates insertion point or where data may be entered next.</a:t>
            </a:r>
          </a:p>
          <a:p>
            <a:r>
              <a:rPr lang="en-GB" smtClean="0"/>
              <a:t> The cursor-movement keys move the cursor left, right, up, or down. </a:t>
            </a:r>
          </a:p>
          <a:p>
            <a:r>
              <a:rPr lang="en-GB" smtClean="0"/>
              <a:t>Keys labeled Page Up and Page Down move the cursor the equivalent of one screen (page) up (backward) and down (forward) at a time respectively</a:t>
            </a:r>
            <a:endParaRPr lang="en-US" smtClean="0"/>
          </a:p>
        </p:txBody>
      </p:sp>
    </p:spTree>
  </p:cSld>
  <p:clrMapOvr>
    <a:masterClrMapping/>
  </p:clrMapOvr>
  <p:transition spd="med">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en-US" smtClean="0"/>
              <a:t>Keyboard</a:t>
            </a:r>
          </a:p>
        </p:txBody>
      </p:sp>
      <p:sp>
        <p:nvSpPr>
          <p:cNvPr id="91139" name="Content Placeholder 2"/>
          <p:cNvSpPr>
            <a:spLocks noGrp="1"/>
          </p:cNvSpPr>
          <p:nvPr>
            <p:ph idx="1"/>
          </p:nvPr>
        </p:nvSpPr>
        <p:spPr>
          <a:xfrm>
            <a:off x="0" y="914400"/>
            <a:ext cx="9144000" cy="5105400"/>
          </a:xfrm>
        </p:spPr>
        <p:txBody>
          <a:bodyPr/>
          <a:lstStyle/>
          <a:p>
            <a:r>
              <a:rPr lang="en-GB" i="1" smtClean="0"/>
              <a:t>Numeric keys</a:t>
            </a:r>
            <a:r>
              <a:rPr lang="en-GB" smtClean="0"/>
              <a:t> are laid out separately on the </a:t>
            </a:r>
            <a:r>
              <a:rPr lang="en-GB" i="1" smtClean="0"/>
              <a:t>numeric keypad</a:t>
            </a:r>
            <a:r>
              <a:rPr lang="en-GB" smtClean="0"/>
              <a:t> – a separate set of keys, 0 through 9 like those on a calculator – on the standard 101-key keyboard previously known as the AT-style keyboard</a:t>
            </a:r>
          </a:p>
          <a:p>
            <a:r>
              <a:rPr lang="en-GB" smtClean="0"/>
              <a:t>The numeric keypad serves two purposes.</a:t>
            </a:r>
            <a:endParaRPr lang="en-US" smtClean="0"/>
          </a:p>
          <a:p>
            <a:r>
              <a:rPr lang="en-GB" smtClean="0"/>
              <a:t>With the Num Lock key off, the numeric keys duplicate as arrow keys for the movement of cursor and perform other functions such as Page Up and Page Down.</a:t>
            </a:r>
          </a:p>
          <a:p>
            <a:r>
              <a:rPr lang="en-GB" smtClean="0"/>
              <a:t> And when the Num Lock is on, the keys may be used for entering numbers, as on a calculator. </a:t>
            </a:r>
          </a:p>
          <a:p>
            <a:r>
              <a:rPr lang="en-GB" smtClean="0"/>
              <a:t>The Num Lock key is also a toggle key</a:t>
            </a:r>
            <a:endParaRPr lang="en-US" smtClean="0"/>
          </a:p>
        </p:txBody>
      </p:sp>
    </p:spTree>
  </p:cSld>
  <p:clrMapOvr>
    <a:masterClrMapping/>
  </p:clrMapOvr>
  <p:transition spd="med">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smtClean="0"/>
              <a:t>Keyboard</a:t>
            </a:r>
          </a:p>
        </p:txBody>
      </p:sp>
      <p:sp>
        <p:nvSpPr>
          <p:cNvPr id="92163" name="Content Placeholder 2"/>
          <p:cNvSpPr>
            <a:spLocks noGrp="1"/>
          </p:cNvSpPr>
          <p:nvPr>
            <p:ph idx="1"/>
          </p:nvPr>
        </p:nvSpPr>
        <p:spPr>
          <a:xfrm>
            <a:off x="0" y="1090613"/>
            <a:ext cx="9144000" cy="5310187"/>
          </a:xfrm>
        </p:spPr>
        <p:txBody>
          <a:bodyPr/>
          <a:lstStyle/>
          <a:p>
            <a:r>
              <a:rPr lang="en-GB" smtClean="0"/>
              <a:t>However, to maintain keyboard standard the numeric keys can also be found on the second row of keys with other special characters just like the typewriter keyboard.</a:t>
            </a:r>
            <a:r>
              <a:rPr lang="en-US" smtClean="0"/>
              <a:t> </a:t>
            </a:r>
          </a:p>
          <a:p>
            <a:r>
              <a:rPr lang="en-GB" i="1" smtClean="0"/>
              <a:t>Function keys</a:t>
            </a:r>
            <a:r>
              <a:rPr lang="en-GB" smtClean="0"/>
              <a:t> are the keys labelled F1, F2 through F12. </a:t>
            </a:r>
          </a:p>
          <a:p>
            <a:r>
              <a:rPr lang="en-GB" smtClean="0"/>
              <a:t>These keys are not used for typing but rather for issuing commands. </a:t>
            </a:r>
          </a:p>
          <a:p>
            <a:r>
              <a:rPr lang="en-GB" smtClean="0"/>
              <a:t>Desktops normally have 12 function keys while some portables</a:t>
            </a:r>
            <a:r>
              <a:rPr lang="en-US" smtClean="0"/>
              <a:t> </a:t>
            </a:r>
            <a:r>
              <a:rPr lang="en-GB" smtClean="0"/>
              <a:t> like notebooks have only 10. </a:t>
            </a:r>
          </a:p>
          <a:p>
            <a:r>
              <a:rPr lang="en-GB" smtClean="0"/>
              <a:t>The function that each of these keys perform are however software-specific.</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en-US" smtClean="0"/>
              <a:t/>
            </a:r>
            <a:br>
              <a:rPr lang="en-US" smtClean="0"/>
            </a:br>
            <a:r>
              <a:rPr lang="en-US" smtClean="0"/>
              <a:t>Audio Input Devices</a:t>
            </a:r>
            <a:br>
              <a:rPr lang="en-US" smtClean="0"/>
            </a:br>
            <a:endParaRPr lang="en-US" smtClean="0"/>
          </a:p>
        </p:txBody>
      </p:sp>
      <p:sp>
        <p:nvSpPr>
          <p:cNvPr id="93187" name="Content Placeholder 2"/>
          <p:cNvSpPr>
            <a:spLocks noGrp="1"/>
          </p:cNvSpPr>
          <p:nvPr>
            <p:ph idx="1"/>
          </p:nvPr>
        </p:nvSpPr>
        <p:spPr/>
        <p:txBody>
          <a:bodyPr/>
          <a:lstStyle/>
          <a:p>
            <a:r>
              <a:rPr lang="en-GB" smtClean="0"/>
              <a:t>An audio input device records or plays analog sound and translates it for digital storage and processing. </a:t>
            </a:r>
          </a:p>
          <a:p>
            <a:r>
              <a:rPr lang="en-GB" smtClean="0"/>
              <a:t>Voice-recognition devices are only one kind of audio input device which can translate music as well as other sounds. </a:t>
            </a:r>
          </a:p>
          <a:p>
            <a:r>
              <a:rPr lang="en-GB" smtClean="0"/>
              <a:t>Analog sound is converted to digital data through sampling – the number of times per second analog sound is turned into binary digits.</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endParaRPr lang="en-GB" smtClean="0"/>
          </a:p>
        </p:txBody>
      </p:sp>
      <p:sp>
        <p:nvSpPr>
          <p:cNvPr id="11267" name="Content Placeholder 2"/>
          <p:cNvSpPr>
            <a:spLocks noGrp="1"/>
          </p:cNvSpPr>
          <p:nvPr>
            <p:ph idx="1"/>
          </p:nvPr>
        </p:nvSpPr>
        <p:spPr/>
        <p:txBody>
          <a:bodyPr/>
          <a:lstStyle/>
          <a:p>
            <a:r>
              <a:rPr lang="en-GB" smtClean="0"/>
              <a:t>Second generation computers started showing the characteristics of modern day computers as they came with utilities such as printers, disk storage and operating systems</a:t>
            </a:r>
          </a:p>
          <a:p>
            <a:r>
              <a:rPr lang="en-US" smtClean="0"/>
              <a:t>Also, the instructions (program) could be stored inside the computer's memory. High-level languages such as COBOL (Common Business-Oriented Language) and FORTRAN (Formula Translator) were used. </a:t>
            </a:r>
            <a:endParaRPr lang="en-GB" smtClean="0"/>
          </a:p>
          <a:p>
            <a:endParaRPr lang="en-GB" smtClean="0"/>
          </a:p>
        </p:txBody>
      </p:sp>
    </p:spTree>
  </p:cSld>
  <p:clrMapOvr>
    <a:masterClrMapping/>
  </p:clrMapOvr>
  <p:transition spd="med">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r>
              <a:rPr lang="en-US" smtClean="0"/>
              <a:t>Video Input Device</a:t>
            </a:r>
          </a:p>
        </p:txBody>
      </p:sp>
      <p:sp>
        <p:nvSpPr>
          <p:cNvPr id="94211" name="Content Placeholder 2"/>
          <p:cNvSpPr>
            <a:spLocks noGrp="1"/>
          </p:cNvSpPr>
          <p:nvPr>
            <p:ph idx="1"/>
          </p:nvPr>
        </p:nvSpPr>
        <p:spPr>
          <a:xfrm>
            <a:off x="0" y="762000"/>
            <a:ext cx="9144000" cy="6096000"/>
          </a:xfrm>
        </p:spPr>
        <p:txBody>
          <a:bodyPr/>
          <a:lstStyle/>
          <a:p>
            <a:r>
              <a:rPr lang="en-GB" smtClean="0"/>
              <a:t>Like sound, video or photographic images are captured in analog forms with the signals being continuously varying waves. </a:t>
            </a:r>
          </a:p>
          <a:p>
            <a:r>
              <a:rPr lang="en-GB" smtClean="0"/>
              <a:t>The signals that come from a VCR or a camcorder has to be converted into digital form through a special video card installed in the computer. </a:t>
            </a:r>
          </a:p>
          <a:p>
            <a:r>
              <a:rPr lang="en-GB" smtClean="0"/>
              <a:t>The most common video cards are Frame-grabber and Full-motion video cards. </a:t>
            </a:r>
          </a:p>
          <a:p>
            <a:r>
              <a:rPr lang="en-GB" smtClean="0"/>
              <a:t>Frame-grabbers can capture and digitize only one frame at a time. </a:t>
            </a:r>
          </a:p>
          <a:p>
            <a:r>
              <a:rPr lang="en-GB" smtClean="0"/>
              <a:t>Full motion cards can convert analog to digital signals up to 30 frames per second </a:t>
            </a:r>
            <a:r>
              <a:rPr lang="en-GB" smtClean="0">
                <a:solidFill>
                  <a:schemeClr val="tx1"/>
                </a:solidFill>
              </a:rPr>
              <a:t>(TV quality), giving effect </a:t>
            </a:r>
            <a:r>
              <a:rPr lang="en-GB" smtClean="0"/>
              <a:t>of continuous flowing motion </a:t>
            </a:r>
            <a:r>
              <a:rPr lang="en-GB" smtClean="0">
                <a:solidFill>
                  <a:schemeClr val="tx1"/>
                </a:solidFill>
              </a:rPr>
              <a:t>picture.</a:t>
            </a:r>
            <a:endParaRPr lang="en-US" smtClean="0">
              <a:solidFill>
                <a:schemeClr val="tx1"/>
              </a:solidFill>
            </a:endParaRPr>
          </a:p>
          <a:p>
            <a:endParaRPr lang="en-US" smtClean="0"/>
          </a:p>
        </p:txBody>
      </p:sp>
    </p:spTree>
  </p:cSld>
  <p:clrMapOvr>
    <a:masterClrMapping/>
  </p:clrMapOvr>
  <p:transition spd="med">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en-US" smtClean="0"/>
              <a:t>Pointing Devices</a:t>
            </a:r>
          </a:p>
        </p:txBody>
      </p:sp>
      <p:sp>
        <p:nvSpPr>
          <p:cNvPr id="95235" name="Content Placeholder 2"/>
          <p:cNvSpPr>
            <a:spLocks noGrp="1"/>
          </p:cNvSpPr>
          <p:nvPr>
            <p:ph idx="1"/>
          </p:nvPr>
        </p:nvSpPr>
        <p:spPr>
          <a:xfrm>
            <a:off x="0" y="838200"/>
            <a:ext cx="9144000" cy="5562600"/>
          </a:xfrm>
        </p:spPr>
        <p:txBody>
          <a:bodyPr/>
          <a:lstStyle/>
          <a:p>
            <a:r>
              <a:rPr lang="en-GB" smtClean="0"/>
              <a:t>The principal pointing tools used with microcomputers are the mouse, the trackball, the joystick, and the touchpad.</a:t>
            </a:r>
            <a:endParaRPr lang="en-GB" smtClean="0">
              <a:solidFill>
                <a:srgbClr val="000099"/>
              </a:solidFill>
            </a:endParaRPr>
          </a:p>
          <a:p>
            <a:r>
              <a:rPr lang="en-GB" smtClean="0"/>
              <a:t>A </a:t>
            </a:r>
            <a:r>
              <a:rPr lang="en-GB" smtClean="0">
                <a:solidFill>
                  <a:srgbClr val="000099"/>
                </a:solidFill>
              </a:rPr>
              <a:t>mouse</a:t>
            </a:r>
            <a:r>
              <a:rPr lang="en-GB" smtClean="0"/>
              <a:t> is a device that is rolled about on a desktop to direct a pointer on the monitor.</a:t>
            </a:r>
          </a:p>
          <a:p>
            <a:r>
              <a:rPr lang="en-GB" smtClean="0"/>
              <a:t> The mouse pointer is the symbol that indicates the position of the mouse on the display screen. </a:t>
            </a:r>
          </a:p>
          <a:p>
            <a:r>
              <a:rPr lang="en-GB" smtClean="0"/>
              <a:t>It may be an arrow, a rectangle, or even a representation of a person’s pointing finger. </a:t>
            </a:r>
          </a:p>
          <a:p>
            <a:r>
              <a:rPr lang="en-GB" smtClean="0"/>
              <a:t>It may change to an I-beam to indicate that it is a cursor identifying the place where text or other data may be entered.</a:t>
            </a:r>
            <a:endParaRPr lang="en-US" smtClean="0"/>
          </a:p>
          <a:p>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lstStyle/>
          <a:p>
            <a:r>
              <a:rPr lang="en-US" smtClean="0"/>
              <a:t>Mouse</a:t>
            </a:r>
          </a:p>
        </p:txBody>
      </p:sp>
      <p:sp>
        <p:nvSpPr>
          <p:cNvPr id="96259" name="Content Placeholder 2"/>
          <p:cNvSpPr>
            <a:spLocks noGrp="1"/>
          </p:cNvSpPr>
          <p:nvPr>
            <p:ph idx="1"/>
          </p:nvPr>
        </p:nvSpPr>
        <p:spPr/>
        <p:txBody>
          <a:bodyPr/>
          <a:lstStyle/>
          <a:p>
            <a:r>
              <a:rPr lang="en-GB" smtClean="0"/>
              <a:t>The mouse is usually connected to the system unit by plugging it into a port or socket at the back of the unit using a cable. </a:t>
            </a:r>
          </a:p>
          <a:p>
            <a:r>
              <a:rPr lang="en-GB" smtClean="0"/>
              <a:t>A ball under the mouse translates the mouse movement into digital signals and on top of the mouse are one to four buttons depending on the variation of the mouse. </a:t>
            </a:r>
            <a:endParaRPr lang="en-US" smtClean="0"/>
          </a:p>
        </p:txBody>
      </p:sp>
    </p:spTree>
  </p:cSld>
  <p:clrMapOvr>
    <a:masterClrMapping/>
  </p:clrMapOvr>
  <p:transition spd="med">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en-US" smtClean="0"/>
              <a:t>Trackball</a:t>
            </a:r>
          </a:p>
        </p:txBody>
      </p:sp>
      <p:sp>
        <p:nvSpPr>
          <p:cNvPr id="97283" name="Content Placeholder 2"/>
          <p:cNvSpPr>
            <a:spLocks noGrp="1"/>
          </p:cNvSpPr>
          <p:nvPr>
            <p:ph idx="1"/>
          </p:nvPr>
        </p:nvSpPr>
        <p:spPr/>
        <p:txBody>
          <a:bodyPr/>
          <a:lstStyle/>
          <a:p>
            <a:r>
              <a:rPr lang="en-GB" smtClean="0"/>
              <a:t>A </a:t>
            </a:r>
            <a:r>
              <a:rPr lang="en-GB" smtClean="0">
                <a:solidFill>
                  <a:srgbClr val="000099"/>
                </a:solidFill>
              </a:rPr>
              <a:t>trackball</a:t>
            </a:r>
            <a:r>
              <a:rPr lang="en-GB" smtClean="0"/>
              <a:t> is a movable ball, on top of a stationary device, that is rotated with the fingers or palm of the hand. </a:t>
            </a:r>
          </a:p>
          <a:p>
            <a:r>
              <a:rPr lang="en-GB" smtClean="0"/>
              <a:t>It looks like the mouse turn upside down; instead of moving the mouse around, you move the trackball with the tips of your fingers. </a:t>
            </a:r>
          </a:p>
          <a:p>
            <a:r>
              <a:rPr lang="en-GB" smtClean="0"/>
              <a:t>Trackballs are specially suited for portable computers like laptops which are often used in confined working environments such as airline tray tables.</a:t>
            </a:r>
            <a:endParaRPr lang="en-US" smtClean="0"/>
          </a:p>
        </p:txBody>
      </p:sp>
    </p:spTree>
  </p:cSld>
  <p:clrMapOvr>
    <a:masterClrMapping/>
  </p:clrMapOvr>
  <p:transition spd="med">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lang="en-US" smtClean="0"/>
              <a:t>Joystick</a:t>
            </a:r>
          </a:p>
        </p:txBody>
      </p:sp>
      <p:sp>
        <p:nvSpPr>
          <p:cNvPr id="98307" name="Content Placeholder 2"/>
          <p:cNvSpPr>
            <a:spLocks noGrp="1"/>
          </p:cNvSpPr>
          <p:nvPr>
            <p:ph idx="1"/>
          </p:nvPr>
        </p:nvSpPr>
        <p:spPr>
          <a:xfrm>
            <a:off x="0" y="914400"/>
            <a:ext cx="9144000" cy="5715000"/>
          </a:xfrm>
        </p:spPr>
        <p:txBody>
          <a:bodyPr/>
          <a:lstStyle/>
          <a:p>
            <a:r>
              <a:rPr lang="en-GB" smtClean="0"/>
              <a:t>A </a:t>
            </a:r>
            <a:r>
              <a:rPr lang="en-GB" smtClean="0">
                <a:solidFill>
                  <a:srgbClr val="000099"/>
                </a:solidFill>
              </a:rPr>
              <a:t>joystick</a:t>
            </a:r>
            <a:r>
              <a:rPr lang="en-GB" smtClean="0"/>
              <a:t> is a pointing device that consists of a vertical handle like a gearshift lever mounted on a base with one or two buttons. </a:t>
            </a:r>
          </a:p>
          <a:p>
            <a:r>
              <a:rPr lang="en-GB" smtClean="0"/>
              <a:t>Joysticks are principally used in some computer-aided (CAD) systems, computerized robot systems, and in video games. </a:t>
            </a:r>
          </a:p>
          <a:p>
            <a:r>
              <a:rPr lang="en-GB" smtClean="0"/>
              <a:t>Mostly found on laptops, touch pads are flat-top rectangular devices that let you control the cursor/pointer by rubbing your finger on the surface of the pad. </a:t>
            </a:r>
          </a:p>
          <a:p>
            <a:r>
              <a:rPr lang="en-GB" smtClean="0"/>
              <a:t>A click action is accomplished by tapping on the pad’s surface</a:t>
            </a:r>
            <a:endParaRPr lang="en-US" smtClean="0"/>
          </a:p>
          <a:p>
            <a:endParaRPr lang="en-US" smtClean="0"/>
          </a:p>
        </p:txBody>
      </p:sp>
    </p:spTree>
  </p:cSld>
  <p:clrMapOvr>
    <a:masterClrMapping/>
  </p:clrMapOvr>
  <p:transition spd="med">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smtClean="0"/>
              <a:t>Light pen</a:t>
            </a:r>
          </a:p>
        </p:txBody>
      </p:sp>
      <p:sp>
        <p:nvSpPr>
          <p:cNvPr id="99331" name="Content Placeholder 2"/>
          <p:cNvSpPr>
            <a:spLocks noGrp="1"/>
          </p:cNvSpPr>
          <p:nvPr>
            <p:ph sz="half" idx="1"/>
          </p:nvPr>
        </p:nvSpPr>
        <p:spPr>
          <a:xfrm>
            <a:off x="292100" y="1090613"/>
            <a:ext cx="2755900" cy="4167187"/>
          </a:xfrm>
        </p:spPr>
        <p:txBody>
          <a:bodyPr/>
          <a:lstStyle/>
          <a:p>
            <a:endParaRPr lang="en-US" smtClean="0"/>
          </a:p>
        </p:txBody>
      </p:sp>
      <p:sp>
        <p:nvSpPr>
          <p:cNvPr id="99332" name="Content Placeholder 3"/>
          <p:cNvSpPr>
            <a:spLocks noGrp="1"/>
          </p:cNvSpPr>
          <p:nvPr>
            <p:ph sz="half" idx="2"/>
          </p:nvPr>
        </p:nvSpPr>
        <p:spPr>
          <a:xfrm>
            <a:off x="3124200" y="1090613"/>
            <a:ext cx="6019800" cy="5005387"/>
          </a:xfrm>
        </p:spPr>
        <p:txBody>
          <a:bodyPr/>
          <a:lstStyle/>
          <a:p>
            <a:r>
              <a:rPr lang="en-GB" smtClean="0"/>
              <a:t>The light pen is a light-sensitive device that is connected to the computer terminal. </a:t>
            </a:r>
          </a:p>
          <a:p>
            <a:r>
              <a:rPr lang="en-GB" smtClean="0"/>
              <a:t>The user points to a desire location on the monitor and presses the pen which then sends the signal corresponding to the location to the computer.</a:t>
            </a:r>
          </a:p>
          <a:p>
            <a:r>
              <a:rPr lang="en-GB" smtClean="0"/>
              <a:t>Light pens are used by graphic designers, engineers, and architects.</a:t>
            </a:r>
            <a:endParaRPr lang="en-US" smtClean="0"/>
          </a:p>
          <a:p>
            <a:endParaRPr lang="en-US" smtClean="0"/>
          </a:p>
        </p:txBody>
      </p:sp>
      <p:pic>
        <p:nvPicPr>
          <p:cNvPr id="99333" name="Picture 16"/>
          <p:cNvPicPr>
            <a:picLocks noChangeAspect="1" noChangeArrowheads="1"/>
          </p:cNvPicPr>
          <p:nvPr/>
        </p:nvPicPr>
        <p:blipFill>
          <a:blip r:embed="rId2" cstate="print"/>
          <a:srcRect/>
          <a:stretch>
            <a:fillRect/>
          </a:stretch>
        </p:blipFill>
        <p:spPr bwMode="auto">
          <a:xfrm>
            <a:off x="381000" y="1143000"/>
            <a:ext cx="2628900" cy="2332038"/>
          </a:xfrm>
          <a:prstGeom prst="rect">
            <a:avLst/>
          </a:prstGeom>
          <a:noFill/>
          <a:ln w="9525">
            <a:noFill/>
            <a:miter lim="800000"/>
            <a:headEnd/>
            <a:tailEnd/>
          </a:ln>
        </p:spPr>
      </p:pic>
      <p:sp>
        <p:nvSpPr>
          <p:cNvPr id="99334" name="TextBox 7"/>
          <p:cNvSpPr txBox="1">
            <a:spLocks noChangeArrowheads="1"/>
          </p:cNvSpPr>
          <p:nvPr/>
        </p:nvSpPr>
        <p:spPr bwMode="auto">
          <a:xfrm>
            <a:off x="533400" y="3733800"/>
            <a:ext cx="2209800" cy="400050"/>
          </a:xfrm>
          <a:prstGeom prst="rect">
            <a:avLst/>
          </a:prstGeom>
          <a:noFill/>
          <a:ln w="9525">
            <a:noFill/>
            <a:miter lim="800000"/>
            <a:headEnd/>
            <a:tailEnd/>
          </a:ln>
        </p:spPr>
        <p:txBody>
          <a:bodyPr>
            <a:spAutoFit/>
          </a:bodyPr>
          <a:lstStyle/>
          <a:p>
            <a:r>
              <a:rPr lang="en-US" sz="2000">
                <a:solidFill>
                  <a:srgbClr val="000099"/>
                </a:solidFill>
              </a:rPr>
              <a:t>A light pen in use</a:t>
            </a:r>
          </a:p>
        </p:txBody>
      </p:sp>
    </p:spTree>
  </p:cSld>
  <p:clrMapOvr>
    <a:masterClrMapping/>
  </p:clrMapOvr>
  <p:transition spd="med">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smtClean="0"/>
              <a:t>Digitizing Tablets</a:t>
            </a:r>
          </a:p>
        </p:txBody>
      </p:sp>
      <p:sp>
        <p:nvSpPr>
          <p:cNvPr id="100355" name="Content Placeholder 3"/>
          <p:cNvSpPr>
            <a:spLocks noGrp="1"/>
          </p:cNvSpPr>
          <p:nvPr>
            <p:ph sz="half" idx="2"/>
          </p:nvPr>
        </p:nvSpPr>
        <p:spPr>
          <a:xfrm>
            <a:off x="3200400" y="838200"/>
            <a:ext cx="5943600" cy="5562600"/>
          </a:xfrm>
        </p:spPr>
        <p:txBody>
          <a:bodyPr/>
          <a:lstStyle/>
          <a:p>
            <a:r>
              <a:rPr lang="en-GB" smtClean="0"/>
              <a:t>A digitizing device consists of a digital tablet that is connected to a stylus or a puck. </a:t>
            </a:r>
          </a:p>
          <a:p>
            <a:r>
              <a:rPr lang="en-GB" smtClean="0"/>
              <a:t>A stylus is pen-like device that is used to sketch images in digitized form. </a:t>
            </a:r>
          </a:p>
          <a:p>
            <a:r>
              <a:rPr lang="en-GB" smtClean="0"/>
              <a:t>A puck is a copying device that the user uses to copy or trace an image. </a:t>
            </a:r>
            <a:endParaRPr lang="en-US" smtClean="0"/>
          </a:p>
        </p:txBody>
      </p:sp>
      <p:pic>
        <p:nvPicPr>
          <p:cNvPr id="100356" name="Picture 17"/>
          <p:cNvPicPr>
            <a:picLocks noGrp="1" noChangeAspect="1" noChangeArrowheads="1"/>
          </p:cNvPicPr>
          <p:nvPr>
            <p:ph sz="half" idx="1"/>
          </p:nvPr>
        </p:nvPicPr>
        <p:blipFill>
          <a:blip r:embed="rId2" cstate="print"/>
          <a:srcRect/>
          <a:stretch>
            <a:fillRect/>
          </a:stretch>
        </p:blipFill>
        <p:spPr>
          <a:xfrm>
            <a:off x="0" y="990600"/>
            <a:ext cx="3276600" cy="3733800"/>
          </a:xfrm>
          <a:noFill/>
        </p:spPr>
      </p:pic>
      <p:sp>
        <p:nvSpPr>
          <p:cNvPr id="100357" name="TextBox 5"/>
          <p:cNvSpPr txBox="1">
            <a:spLocks noChangeArrowheads="1"/>
          </p:cNvSpPr>
          <p:nvPr/>
        </p:nvSpPr>
        <p:spPr bwMode="auto">
          <a:xfrm>
            <a:off x="304800" y="4876800"/>
            <a:ext cx="2133600" cy="338138"/>
          </a:xfrm>
          <a:prstGeom prst="rect">
            <a:avLst/>
          </a:prstGeom>
          <a:noFill/>
          <a:ln w="9525">
            <a:noFill/>
            <a:miter lim="800000"/>
            <a:headEnd/>
            <a:tailEnd/>
          </a:ln>
        </p:spPr>
        <p:txBody>
          <a:bodyPr>
            <a:spAutoFit/>
          </a:bodyPr>
          <a:lstStyle/>
          <a:p>
            <a:r>
              <a:rPr lang="en-US" sz="1600">
                <a:solidFill>
                  <a:srgbClr val="000099"/>
                </a:solidFill>
              </a:rPr>
              <a:t>Digitizing tablet in use</a:t>
            </a:r>
          </a:p>
        </p:txBody>
      </p:sp>
    </p:spTree>
  </p:cSld>
  <p:clrMapOvr>
    <a:masterClrMapping/>
  </p:clrMapOvr>
  <p:transition spd="med">
    <p:wipe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smtClean="0"/>
              <a:t>Digitizing Tablets</a:t>
            </a:r>
          </a:p>
        </p:txBody>
      </p:sp>
      <p:sp>
        <p:nvSpPr>
          <p:cNvPr id="101379" name="Content Placeholder 4"/>
          <p:cNvSpPr>
            <a:spLocks noGrp="1"/>
          </p:cNvSpPr>
          <p:nvPr>
            <p:ph idx="1"/>
          </p:nvPr>
        </p:nvSpPr>
        <p:spPr/>
        <p:txBody>
          <a:bodyPr/>
          <a:lstStyle/>
          <a:p>
            <a:r>
              <a:rPr lang="en-GB" smtClean="0"/>
              <a:t>A digitizing tablet used with a stylus enables the user to paint “naturally” and achieve effects similar to what an artist will achieve using pen, pencil, or charcoal. </a:t>
            </a:r>
          </a:p>
          <a:p>
            <a:r>
              <a:rPr lang="en-US" smtClean="0"/>
              <a:t>Alternatively, a digitized copy of a painting can be traced and stored into the computer by laying the painting or drawing on the tablet. </a:t>
            </a:r>
          </a:p>
          <a:p>
            <a:r>
              <a:rPr lang="en-US" smtClean="0"/>
              <a:t>Digitizing devices are used primarily by artists and graphic designers.</a:t>
            </a:r>
          </a:p>
          <a:p>
            <a:endParaRPr lang="en-US" smtClean="0"/>
          </a:p>
        </p:txBody>
      </p:sp>
    </p:spTree>
  </p:cSld>
  <p:clrMapOvr>
    <a:masterClrMapping/>
  </p:clrMapOvr>
  <p:transition spd="med">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smtClean="0"/>
              <a:t>Scanning Devices</a:t>
            </a:r>
          </a:p>
        </p:txBody>
      </p:sp>
      <p:sp>
        <p:nvSpPr>
          <p:cNvPr id="102403" name="Content Placeholder 2"/>
          <p:cNvSpPr>
            <a:spLocks noGrp="1"/>
          </p:cNvSpPr>
          <p:nvPr>
            <p:ph idx="1"/>
          </p:nvPr>
        </p:nvSpPr>
        <p:spPr/>
        <p:txBody>
          <a:bodyPr/>
          <a:lstStyle/>
          <a:p>
            <a:r>
              <a:rPr lang="en-US" smtClean="0"/>
              <a:t>Hardcopies of graphic images such as drawings and photos are translated into digital form by scanners using laser beams and reflected light. </a:t>
            </a:r>
          </a:p>
          <a:p>
            <a:r>
              <a:rPr lang="en-US" smtClean="0"/>
              <a:t>The images can be processed by a computer, displayed on a monitor, stored on a storage device, or communicated to another computer.</a:t>
            </a:r>
          </a:p>
          <a:p>
            <a:r>
              <a:rPr lang="en-US" smtClean="0"/>
              <a:t>Types of scanners include Bar-code readers, Mark- and character-recognition devices, Fax</a:t>
            </a:r>
          </a:p>
          <a:p>
            <a:r>
              <a:rPr lang="en-US" smtClean="0"/>
              <a:t>machines, and Imaging systems.</a:t>
            </a:r>
          </a:p>
          <a:p>
            <a:r>
              <a:rPr lang="en-US" smtClean="0"/>
              <a:t>Get image.</a:t>
            </a:r>
          </a:p>
        </p:txBody>
      </p:sp>
    </p:spTree>
  </p:cSld>
  <p:clrMapOvr>
    <a:masterClrMapping/>
  </p:clrMapOvr>
  <p:transition spd="med">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a:lstStyle/>
          <a:p>
            <a:r>
              <a:rPr lang="en-US" smtClean="0"/>
              <a:t>Digital Cameras</a:t>
            </a:r>
          </a:p>
        </p:txBody>
      </p:sp>
      <p:sp>
        <p:nvSpPr>
          <p:cNvPr id="103427" name="Content Placeholder 2"/>
          <p:cNvSpPr>
            <a:spLocks noGrp="1"/>
          </p:cNvSpPr>
          <p:nvPr>
            <p:ph idx="1"/>
          </p:nvPr>
        </p:nvSpPr>
        <p:spPr/>
        <p:txBody>
          <a:bodyPr/>
          <a:lstStyle/>
          <a:p>
            <a:r>
              <a:rPr lang="en-US" smtClean="0"/>
              <a:t>Unlike analog video cameras which convert light intensities into infinitely variable signals, digital cameras convert light intensities into discrete 0s and 1s.</a:t>
            </a:r>
          </a:p>
          <a:p>
            <a:r>
              <a:rPr lang="en-US" smtClean="0"/>
              <a:t>Digital cameras have enjoyed wide popularity in industrial photography and journalism because the images are instantly available, can be deleted to make storage available for more photos, and can be transmitted over telephone lines.</a:t>
            </a:r>
          </a:p>
          <a:p>
            <a:r>
              <a:rPr lang="en-US" smtClean="0"/>
              <a:t>Get image</a:t>
            </a:r>
          </a:p>
        </p:txBody>
      </p:sp>
    </p:spTree>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dt2">
  <a:themeElements>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6666FF"/>
      </a:hlink>
      <a:folHlink>
        <a:srgbClr val="1C6D9A"/>
      </a:folHlink>
    </a:clrScheme>
    <a:fontScheme name="dt2">
      <a:majorFont>
        <a:latin typeface="Franklin Gothic Demi"/>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dt2 1">
        <a:dk1>
          <a:srgbClr val="000000"/>
        </a:dk1>
        <a:lt1>
          <a:srgbClr val="FFFFFF"/>
        </a:lt1>
        <a:dk2>
          <a:srgbClr val="000000"/>
        </a:dk2>
        <a:lt2>
          <a:srgbClr val="FFCC00"/>
        </a:lt2>
        <a:accent1>
          <a:srgbClr val="FF9900"/>
        </a:accent1>
        <a:accent2>
          <a:srgbClr val="D60093"/>
        </a:accent2>
        <a:accent3>
          <a:srgbClr val="AAAAAA"/>
        </a:accent3>
        <a:accent4>
          <a:srgbClr val="DADADA"/>
        </a:accent4>
        <a:accent5>
          <a:srgbClr val="FFCAAA"/>
        </a:accent5>
        <a:accent6>
          <a:srgbClr val="C20085"/>
        </a:accent6>
        <a:hlink>
          <a:srgbClr val="9966FF"/>
        </a:hlink>
        <a:folHlink>
          <a:srgbClr val="8080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Y:\Thompson\CTI-P-04\DesignTemplates\dt2.pot</Template>
  <TotalTime>7790</TotalTime>
  <Words>20364</Words>
  <Application>Microsoft Office PowerPoint</Application>
  <PresentationFormat>On-screen Show (4:3)</PresentationFormat>
  <Paragraphs>1329</Paragraphs>
  <Slides>314</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314</vt:i4>
      </vt:variant>
    </vt:vector>
  </HeadingPairs>
  <TitlesOfParts>
    <vt:vector size="325" baseType="lpstr">
      <vt:lpstr>Times</vt:lpstr>
      <vt:lpstr>Arial</vt:lpstr>
      <vt:lpstr>Franklin Gothic Demi</vt:lpstr>
      <vt:lpstr>Times New Roman</vt:lpstr>
      <vt:lpstr>Monotype Sorts</vt:lpstr>
      <vt:lpstr>Wingdings</vt:lpstr>
      <vt:lpstr>Calibri</vt:lpstr>
      <vt:lpstr>Arial Narrow</vt:lpstr>
      <vt:lpstr>Symbol</vt:lpstr>
      <vt:lpstr>dt2</vt:lpstr>
      <vt:lpstr>Microsoft Office Word Document</vt:lpstr>
      <vt:lpstr>Chapter 1 Introduction to Computers</vt:lpstr>
      <vt:lpstr>A World of Computers</vt:lpstr>
      <vt:lpstr>Computer</vt:lpstr>
      <vt:lpstr>What Is a Computer?</vt:lpstr>
      <vt:lpstr>Generation of Computers</vt:lpstr>
      <vt:lpstr> First Generation(1946 – 1954) </vt:lpstr>
      <vt:lpstr> First Generation(1946 – 1954) </vt:lpstr>
      <vt:lpstr> Second Generation of Computers (1954-1962) </vt:lpstr>
      <vt:lpstr>Slide 9</vt:lpstr>
      <vt:lpstr> Second Generation of Computers (1954-1962) </vt:lpstr>
      <vt:lpstr> Third generation of Computers (1963 – 1972) </vt:lpstr>
      <vt:lpstr>Third generation of Computers (1963 – 1972)</vt:lpstr>
      <vt:lpstr> Fourth generation of Computers (1972 – 1984) </vt:lpstr>
      <vt:lpstr>Fifth Generation (Present and Beyond) Artificial Intelligence</vt:lpstr>
      <vt:lpstr>Classification of Computer</vt:lpstr>
      <vt:lpstr>Classification by Data Representation</vt:lpstr>
      <vt:lpstr>Classification by Data Representation</vt:lpstr>
      <vt:lpstr>Classification by Purpose</vt:lpstr>
      <vt:lpstr> Classification by processing speed and storage capacity </vt:lpstr>
      <vt:lpstr>Slide 20</vt:lpstr>
      <vt:lpstr>Microcomputers</vt:lpstr>
      <vt:lpstr>A Typical desktop computer</vt:lpstr>
      <vt:lpstr>Slide 23</vt:lpstr>
      <vt:lpstr>A Typical laptop computer</vt:lpstr>
      <vt:lpstr>Minicomputers</vt:lpstr>
      <vt:lpstr>Mainframes</vt:lpstr>
      <vt:lpstr>A Mainframe Computer</vt:lpstr>
      <vt:lpstr>Supercomputers</vt:lpstr>
      <vt:lpstr> Supercomputers</vt:lpstr>
      <vt:lpstr>Supercomputers</vt:lpstr>
      <vt:lpstr>Supercomputers</vt:lpstr>
      <vt:lpstr>Parts of a Computer</vt:lpstr>
      <vt:lpstr>Basic Parts of a Desktop Computer </vt:lpstr>
      <vt:lpstr>Basic Parts of a Desktop Computer </vt:lpstr>
      <vt:lpstr>Basic Parts of a Desktop Computer </vt:lpstr>
      <vt:lpstr>Basic Parts of a Desktop Computer </vt:lpstr>
      <vt:lpstr>Basic Parts of a Desktop Computer:-  An Expansion Board</vt:lpstr>
      <vt:lpstr>Basic Parts of a Desktop Computer </vt:lpstr>
      <vt:lpstr>Communication Devices</vt:lpstr>
      <vt:lpstr>Communication Devices</vt:lpstr>
      <vt:lpstr>Communication Devices</vt:lpstr>
      <vt:lpstr>Communication Devices</vt:lpstr>
      <vt:lpstr>Communication Devices</vt:lpstr>
      <vt:lpstr>Slide 44</vt:lpstr>
      <vt:lpstr>Slide 45</vt:lpstr>
      <vt:lpstr>Table 1.1</vt:lpstr>
      <vt:lpstr>Machine language </vt:lpstr>
      <vt:lpstr>Machine language cont’d</vt:lpstr>
      <vt:lpstr>Inside The Microcomputer </vt:lpstr>
      <vt:lpstr>Inside The Microcomputer  cont’d</vt:lpstr>
      <vt:lpstr> Power supply </vt:lpstr>
      <vt:lpstr>Power supply cont’d</vt:lpstr>
      <vt:lpstr>The Motherboard</vt:lpstr>
      <vt:lpstr>The Motherboard</vt:lpstr>
      <vt:lpstr>The Microprocessor (CPU/Processor)</vt:lpstr>
      <vt:lpstr>The Microprocessor (CPU/Processor) cont’d</vt:lpstr>
      <vt:lpstr>The Microprocessor (CPU/Processor) cont’d</vt:lpstr>
      <vt:lpstr>Slide 58</vt:lpstr>
      <vt:lpstr>RAM CHIPS</vt:lpstr>
      <vt:lpstr>RAM CHIPS</vt:lpstr>
      <vt:lpstr>RAM CHIPS</vt:lpstr>
      <vt:lpstr>ROM Chips</vt:lpstr>
      <vt:lpstr>ROM Chips</vt:lpstr>
      <vt:lpstr>ROM Chips  cont’;d</vt:lpstr>
      <vt:lpstr>EEPROM Chips</vt:lpstr>
      <vt:lpstr> Computer Memory Capacity </vt:lpstr>
      <vt:lpstr>Slide 67</vt:lpstr>
      <vt:lpstr>Slide 68</vt:lpstr>
      <vt:lpstr>RAM Capacity, Word Size and Processing Speed</vt:lpstr>
      <vt:lpstr>RAM Capacity</vt:lpstr>
      <vt:lpstr>WordSize  </vt:lpstr>
      <vt:lpstr>Processor Speed</vt:lpstr>
      <vt:lpstr>Slide 73</vt:lpstr>
      <vt:lpstr>Slide 74</vt:lpstr>
      <vt:lpstr>Other Forms of Memories</vt:lpstr>
      <vt:lpstr>Slide 76</vt:lpstr>
      <vt:lpstr>Slide 77</vt:lpstr>
      <vt:lpstr> input/ output and STORAGE DEVICES </vt:lpstr>
      <vt:lpstr>Input and Output Devices</vt:lpstr>
      <vt:lpstr>Input Devices</vt:lpstr>
      <vt:lpstr>Input Devices</vt:lpstr>
      <vt:lpstr>Input Devices</vt:lpstr>
      <vt:lpstr>Keyboard </vt:lpstr>
      <vt:lpstr>Keyboard</vt:lpstr>
      <vt:lpstr>Keyboard</vt:lpstr>
      <vt:lpstr>Keyboard</vt:lpstr>
      <vt:lpstr>Keyboard</vt:lpstr>
      <vt:lpstr>Keyboard</vt:lpstr>
      <vt:lpstr> Audio Input Devices </vt:lpstr>
      <vt:lpstr>Video Input Device</vt:lpstr>
      <vt:lpstr>Pointing Devices</vt:lpstr>
      <vt:lpstr>Mouse</vt:lpstr>
      <vt:lpstr>Trackball</vt:lpstr>
      <vt:lpstr>Joystick</vt:lpstr>
      <vt:lpstr>Light pen</vt:lpstr>
      <vt:lpstr>Digitizing Tablets</vt:lpstr>
      <vt:lpstr>Digitizing Tablets</vt:lpstr>
      <vt:lpstr>Scanning Devices</vt:lpstr>
      <vt:lpstr>Digital Cameras</vt:lpstr>
      <vt:lpstr>STORAGE DEVICES </vt:lpstr>
      <vt:lpstr>STORAGE DEVICES </vt:lpstr>
      <vt:lpstr>STORAGE DEVICES </vt:lpstr>
      <vt:lpstr>STORAGE DEVICES </vt:lpstr>
      <vt:lpstr>STORAGE DEVICES </vt:lpstr>
      <vt:lpstr>Data Representation and Storage Capacity </vt:lpstr>
      <vt:lpstr>Data Representation and Storage Capacity </vt:lpstr>
      <vt:lpstr>Types of Files </vt:lpstr>
      <vt:lpstr>Types of Files </vt:lpstr>
      <vt:lpstr>Types of Files </vt:lpstr>
      <vt:lpstr>Types of Files </vt:lpstr>
      <vt:lpstr>Types of Files </vt:lpstr>
      <vt:lpstr>Types of Files </vt:lpstr>
      <vt:lpstr>Types of Files </vt:lpstr>
      <vt:lpstr>Storage Devices</vt:lpstr>
      <vt:lpstr>Storage Devices</vt:lpstr>
      <vt:lpstr>Storage Devices</vt:lpstr>
      <vt:lpstr>Storage Devices</vt:lpstr>
      <vt:lpstr>Tape Storage Devices </vt:lpstr>
      <vt:lpstr>Tape Storage Devices </vt:lpstr>
      <vt:lpstr>Disk Storage Devices</vt:lpstr>
      <vt:lpstr>Disk Storage Devices</vt:lpstr>
      <vt:lpstr>Disk Storage Devices</vt:lpstr>
      <vt:lpstr>Floppy Disk</vt:lpstr>
      <vt:lpstr>Floppy Disk (3.5”)</vt:lpstr>
      <vt:lpstr>Floppy Disk</vt:lpstr>
      <vt:lpstr>Characteristics of Diskettes</vt:lpstr>
      <vt:lpstr>Characteristics of Diskettes</vt:lpstr>
      <vt:lpstr>Characteristics of Diskettes</vt:lpstr>
      <vt:lpstr>Characteristics of Diskettes</vt:lpstr>
      <vt:lpstr>Optical Disks</vt:lpstr>
      <vt:lpstr>Optical Disks</vt:lpstr>
      <vt:lpstr>Optical Disks (Cross-section of compact disk structure)</vt:lpstr>
      <vt:lpstr>Optical Disks</vt:lpstr>
      <vt:lpstr>Optical Disks</vt:lpstr>
      <vt:lpstr>Optical Disks</vt:lpstr>
      <vt:lpstr>Optical Disks</vt:lpstr>
      <vt:lpstr>CD-ROM Disks </vt:lpstr>
      <vt:lpstr>CD-ROM Disks </vt:lpstr>
      <vt:lpstr>CD-R Disks</vt:lpstr>
      <vt:lpstr>CD-R Disks</vt:lpstr>
      <vt:lpstr>CD-RW Disks</vt:lpstr>
      <vt:lpstr>DVD-ROM Disks</vt:lpstr>
      <vt:lpstr>DVD-ROM Disks</vt:lpstr>
      <vt:lpstr>Pen Drives </vt:lpstr>
      <vt:lpstr>Pen Drives </vt:lpstr>
      <vt:lpstr>Pen Drives </vt:lpstr>
      <vt:lpstr>Pen Drives </vt:lpstr>
      <vt:lpstr>Pen Drives </vt:lpstr>
      <vt:lpstr>The Read/Write Operations of the Hard Disks </vt:lpstr>
      <vt:lpstr>The Read/Write Operations of the Hard Disks </vt:lpstr>
      <vt:lpstr>The Read/Write Operations of the Hard Disks </vt:lpstr>
      <vt:lpstr>The Read/Write Operations of the Hard Disks </vt:lpstr>
      <vt:lpstr>Detailed Operation Of The Internal Hard Disk Drive  </vt:lpstr>
      <vt:lpstr>Detailed Operation Of The Internal Hard Disk Drive </vt:lpstr>
      <vt:lpstr>Detailed Operation Of The Internal Hard Disk Drive </vt:lpstr>
      <vt:lpstr>Detailed Operation Of The Internal Hard Disk Drive </vt:lpstr>
      <vt:lpstr>Detailed Operation Of The Internal Hard Disk Drive </vt:lpstr>
      <vt:lpstr>Detailed Operation Of The Internal Hard Disk Drive </vt:lpstr>
      <vt:lpstr>Detailed Operation Of The Internal Hard Disk Drive </vt:lpstr>
      <vt:lpstr>SYSTEM SOFTWARE </vt:lpstr>
      <vt:lpstr>SYSTEM SOFTWARE </vt:lpstr>
      <vt:lpstr>SYSTEM SOFTWARE </vt:lpstr>
      <vt:lpstr>SYSTEM SOFTWARE </vt:lpstr>
      <vt:lpstr>SYSTEM SOFTWARE </vt:lpstr>
      <vt:lpstr>SYSTEM SOFTWARE </vt:lpstr>
      <vt:lpstr>SYSTEM SOFTWARE </vt:lpstr>
      <vt:lpstr>Operating System</vt:lpstr>
      <vt:lpstr>Operating System</vt:lpstr>
      <vt:lpstr>Operating System</vt:lpstr>
      <vt:lpstr>Operating System</vt:lpstr>
      <vt:lpstr>Operating System</vt:lpstr>
      <vt:lpstr>Operating System</vt:lpstr>
      <vt:lpstr>Operating System</vt:lpstr>
      <vt:lpstr>Operating System</vt:lpstr>
      <vt:lpstr>Common Operating Systems: Platforms </vt:lpstr>
      <vt:lpstr>Common Operating Systems: Platforms </vt:lpstr>
      <vt:lpstr>Common Operating Systems: Platforms </vt:lpstr>
      <vt:lpstr>Common Operating Systems: Platforms </vt:lpstr>
      <vt:lpstr>Device Drivers </vt:lpstr>
      <vt:lpstr>Device Drivers </vt:lpstr>
      <vt:lpstr>Device Drivers </vt:lpstr>
      <vt:lpstr>Device Drivers </vt:lpstr>
      <vt:lpstr>Utility Programs</vt:lpstr>
      <vt:lpstr>Utility Programs</vt:lpstr>
      <vt:lpstr>Utility Programs</vt:lpstr>
      <vt:lpstr>Utility Programs</vt:lpstr>
      <vt:lpstr>Utility Programs</vt:lpstr>
      <vt:lpstr>Utility Programs</vt:lpstr>
      <vt:lpstr>Utility Programs</vt:lpstr>
      <vt:lpstr>Utility Programs</vt:lpstr>
      <vt:lpstr>Utility Programs</vt:lpstr>
      <vt:lpstr>Language Translators </vt:lpstr>
      <vt:lpstr>Language Translators </vt:lpstr>
      <vt:lpstr>Language Translators </vt:lpstr>
      <vt:lpstr>Language Translators </vt:lpstr>
      <vt:lpstr>INTERPRETER  </vt:lpstr>
      <vt:lpstr>INTERPRETER </vt:lpstr>
      <vt:lpstr>ASSEMBLER </vt:lpstr>
      <vt:lpstr>ASSEMBLER</vt:lpstr>
      <vt:lpstr>COMPILER</vt:lpstr>
      <vt:lpstr>COMPILER</vt:lpstr>
      <vt:lpstr>APPLICATION SOFTWARE </vt:lpstr>
      <vt:lpstr>APPLICATION SOFTWARE </vt:lpstr>
      <vt:lpstr>APPLICATION SOFTWARE </vt:lpstr>
      <vt:lpstr>Common Features of Application Software </vt:lpstr>
      <vt:lpstr>Common Features of Application Software </vt:lpstr>
      <vt:lpstr>Common Features of Application Software </vt:lpstr>
      <vt:lpstr>Common Features of Application Software </vt:lpstr>
      <vt:lpstr>Common Features of Application Software </vt:lpstr>
      <vt:lpstr>Common Features of Application Software </vt:lpstr>
      <vt:lpstr>Common Features of Application Software </vt:lpstr>
      <vt:lpstr>Common Features of Application Software </vt:lpstr>
      <vt:lpstr>Common Features of Application Software </vt:lpstr>
      <vt:lpstr>Common Features of Application Software </vt:lpstr>
      <vt:lpstr>Common Features of Application Software </vt:lpstr>
      <vt:lpstr>Common Features of Application Software</vt:lpstr>
      <vt:lpstr>Common Features of Application Software</vt:lpstr>
      <vt:lpstr>Common Features of Application Software</vt:lpstr>
      <vt:lpstr>Common Features of Application Software</vt:lpstr>
      <vt:lpstr>Common Features of Application Software</vt:lpstr>
      <vt:lpstr>Common Features of Application Software</vt:lpstr>
      <vt:lpstr>Common Features of Application Software</vt:lpstr>
      <vt:lpstr>Common Features of Application Software</vt:lpstr>
      <vt:lpstr>Common Features of Application Software</vt:lpstr>
      <vt:lpstr>Common Features of Application Software</vt:lpstr>
      <vt:lpstr>Common Features of Application Software</vt:lpstr>
      <vt:lpstr>Common Features of Application Software</vt:lpstr>
      <vt:lpstr>Common Features of Application Software</vt:lpstr>
      <vt:lpstr>Common Features of Application Software</vt:lpstr>
      <vt:lpstr>Common Features of Application Software</vt:lpstr>
      <vt:lpstr>Common Features of Application Software</vt:lpstr>
      <vt:lpstr>Common Features of Application Software</vt:lpstr>
      <vt:lpstr>Common Features of Application Software</vt:lpstr>
      <vt:lpstr>Common Features of Application Software</vt:lpstr>
      <vt:lpstr>Common Features of Application Software</vt:lpstr>
      <vt:lpstr>Common Features of Application Software</vt:lpstr>
      <vt:lpstr>Common Features of Application Software</vt:lpstr>
      <vt:lpstr>Common Features of Application Software</vt:lpstr>
      <vt:lpstr>Common Features of Application Software</vt:lpstr>
      <vt:lpstr>COMPUTER NETWORKS </vt:lpstr>
      <vt:lpstr>COMPUTER NETWORKS </vt:lpstr>
      <vt:lpstr>COMPUTER NETWORKS </vt:lpstr>
      <vt:lpstr>COMPUTER NETWORKS </vt:lpstr>
      <vt:lpstr>COMPUTER NETWORKS </vt:lpstr>
      <vt:lpstr>NETWORK TOPOLOGY</vt:lpstr>
      <vt:lpstr> MESH TOPOLOGY </vt:lpstr>
      <vt:lpstr>MESH TOPOLOGY</vt:lpstr>
      <vt:lpstr>STAR TOPOLOGY</vt:lpstr>
      <vt:lpstr>STAR TOPOLOGY</vt:lpstr>
      <vt:lpstr>BUS TOPOLOGY </vt:lpstr>
      <vt:lpstr>BUS TOPOLOGY </vt:lpstr>
      <vt:lpstr>THE WINDOWS OPERATING SYSTEM </vt:lpstr>
      <vt:lpstr>Windows as an Operating System </vt:lpstr>
      <vt:lpstr>Windows as an Operating System </vt:lpstr>
      <vt:lpstr>The Windows XP Desktop </vt:lpstr>
      <vt:lpstr>The Windows XP Desktop </vt:lpstr>
      <vt:lpstr>The Windows XP Desktop </vt:lpstr>
      <vt:lpstr>The Windows XP Desktop </vt:lpstr>
      <vt:lpstr>The Windows XP Desktop </vt:lpstr>
      <vt:lpstr>The Start Menu  </vt:lpstr>
      <vt:lpstr>The Start Menu  </vt:lpstr>
      <vt:lpstr>The Start Menu  </vt:lpstr>
      <vt:lpstr>The Icons  </vt:lpstr>
      <vt:lpstr>Opening a program using an icon</vt:lpstr>
      <vt:lpstr>The Taskbar </vt:lpstr>
      <vt:lpstr>The Taskbar </vt:lpstr>
      <vt:lpstr>The Taskbar </vt:lpstr>
      <vt:lpstr>Log On/Off and Switch Users </vt:lpstr>
      <vt:lpstr>Log On/Off and Switch Users </vt:lpstr>
      <vt:lpstr>Log On/Off and Switch Users </vt:lpstr>
      <vt:lpstr>Log On/Off and Switch Users </vt:lpstr>
      <vt:lpstr>Log On/Off and Switch Users </vt:lpstr>
      <vt:lpstr>Turning Off and Restarting the Computer </vt:lpstr>
      <vt:lpstr>Turning Off and Restarting the Computer </vt:lpstr>
      <vt:lpstr>Turning Off and Restarting the Computer </vt:lpstr>
      <vt:lpstr>Running Programs </vt:lpstr>
      <vt:lpstr>Running Programs </vt:lpstr>
      <vt:lpstr>Launching Microsoft Word from the Start menu </vt:lpstr>
      <vt:lpstr>Launching Microsoft Word from the Start menu </vt:lpstr>
      <vt:lpstr>Windows XP Bars and Buttons </vt:lpstr>
      <vt:lpstr>Windows XP Bars and Buttons </vt:lpstr>
      <vt:lpstr>Windows XP Bars and Buttons </vt:lpstr>
      <vt:lpstr>Windows XP Bars and Buttons </vt:lpstr>
      <vt:lpstr>Minimizing, Maximizing, and Restoring Windows </vt:lpstr>
      <vt:lpstr>Minimizing, Maximizing, and Restoring Windows </vt:lpstr>
      <vt:lpstr>Minimizing, Maximizing, and Restoring Windows </vt:lpstr>
      <vt:lpstr>Sizing Windows </vt:lpstr>
      <vt:lpstr>Sizing Windows </vt:lpstr>
      <vt:lpstr>Sizing Windows </vt:lpstr>
      <vt:lpstr>Sizing Windows </vt:lpstr>
      <vt:lpstr>Sizing Windows </vt:lpstr>
      <vt:lpstr>Moving a Window </vt:lpstr>
      <vt:lpstr>Moving a Window </vt:lpstr>
      <vt:lpstr>Moving a Window </vt:lpstr>
      <vt:lpstr>Moving a Window </vt:lpstr>
      <vt:lpstr>Moving a Window </vt:lpstr>
      <vt:lpstr>Switching Between Windows </vt:lpstr>
      <vt:lpstr>Switching Between Windows </vt:lpstr>
      <vt:lpstr>Switching Between Windows </vt:lpstr>
      <vt:lpstr>Switching Between Windows </vt:lpstr>
      <vt:lpstr>Switching Using the Keyboard Method </vt:lpstr>
      <vt:lpstr>Switching Using the Keyboard Method </vt:lpstr>
      <vt:lpstr>More Windows XP Bars and Buttons </vt:lpstr>
      <vt:lpstr>More Windows XP Bars and Buttons </vt:lpstr>
      <vt:lpstr>More Windows XP Bars and Buttons </vt:lpstr>
      <vt:lpstr>Scrolling </vt:lpstr>
      <vt:lpstr>Scrolling</vt:lpstr>
      <vt:lpstr>Scrolling</vt:lpstr>
      <vt:lpstr>Slide 309</vt:lpstr>
      <vt:lpstr>Slide 310</vt:lpstr>
      <vt:lpstr>Slide 311</vt:lpstr>
      <vt:lpstr>Slide 312</vt:lpstr>
      <vt:lpstr>Slide 313</vt:lpstr>
      <vt:lpstr>Slide 314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Discovering Computers 2007</dc:title>
  <dc:creator>Steven Freund</dc:creator>
  <cp:lastModifiedBy>Yaw Missah</cp:lastModifiedBy>
  <cp:revision>184</cp:revision>
  <dcterms:created xsi:type="dcterms:W3CDTF">2002-10-18T16:43:08Z</dcterms:created>
  <dcterms:modified xsi:type="dcterms:W3CDTF">2013-10-21T14:27:06Z</dcterms:modified>
</cp:coreProperties>
</file>